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69" r:id="rId5"/>
    <p:sldId id="260" r:id="rId6"/>
    <p:sldId id="261" r:id="rId7"/>
    <p:sldId id="262" r:id="rId8"/>
    <p:sldId id="263" r:id="rId9"/>
    <p:sldId id="264" r:id="rId10"/>
    <p:sldId id="266" r:id="rId11"/>
    <p:sldId id="265" r:id="rId12"/>
  </p:sldIdLst>
  <p:sldSz cx="18288000" cy="10287000"/>
  <p:notesSz cx="6858000" cy="9144000"/>
  <p:embeddedFontLst>
    <p:embeddedFont>
      <p:font typeface="Rounded M+" panose="020B0600070205080204" charset="-128"/>
      <p:regular r:id="rId14"/>
    </p:embeddedFont>
    <p:embeddedFont>
      <p:font typeface="Calibri" panose="020F0502020204030204" pitchFamily="34" charset="0"/>
      <p:regular r:id="rId15"/>
      <p:bold r:id="rId16"/>
      <p:italic r:id="rId17"/>
      <p:boldItalic r:id="rId18"/>
    </p:embeddedFont>
    <p:embeddedFont>
      <p:font typeface="Meiryo UI" panose="020B0604030504040204" pitchFamily="50" charset="-128"/>
      <p:regular r:id="rId19"/>
      <p:bold r:id="rId20"/>
      <p:italic r:id="rId21"/>
      <p:boldItalic r:id="rId22"/>
    </p:embeddedFont>
    <p:embeddedFont>
      <p:font typeface="Noto Sans JP" panose="020B0200000000000000" pitchFamily="50" charset="-128"/>
      <p:regular r:id="rId23"/>
      <p:bold r:id="rId24"/>
    </p:embeddedFont>
    <p:embeddedFont>
      <p:font typeface="Open Sans" panose="020B0600070205080204" charset="0"/>
      <p:regular r:id="rId25"/>
    </p:embeddedFont>
    <p:embeddedFont>
      <p:font typeface="Open Sauce" panose="020B0600070205080204" charset="0"/>
      <p:regular r:id="rId26"/>
    </p:embeddedFont>
    <p:embeddedFont>
      <p:font typeface="Open Sauce Bold" panose="020B0600070205080204" charset="0"/>
      <p:regular r:id="rId27"/>
    </p:embeddedFont>
    <p:embeddedFont>
      <p:font typeface="Poppins Bold" panose="020B0600070205080204" charset="0"/>
      <p:regular r:id="rId28"/>
    </p:embeddedFont>
    <p:embeddedFont>
      <p:font typeface="游ゴシック" panose="020B0400000000000000" pitchFamily="50" charset="-128"/>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798" autoAdjust="0"/>
  </p:normalViewPr>
  <p:slideViewPr>
    <p:cSldViewPr>
      <p:cViewPr varScale="1">
        <p:scale>
          <a:sx n="42" d="100"/>
          <a:sy n="42" d="100"/>
        </p:scale>
        <p:origin x="99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453D9-7DEB-4C18-A962-605F0298890E}" type="datetimeFigureOut">
              <a:rPr kumimoji="1" lang="ja-JP" altLang="en-US" smtClean="0"/>
              <a:t>2025/6/23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B1452-E739-4AB1-979F-90B28694DE04}" type="slidenum">
              <a:rPr kumimoji="1" lang="ja-JP" altLang="en-US" smtClean="0"/>
              <a:t>‹#›</a:t>
            </a:fld>
            <a:endParaRPr kumimoji="1" lang="ja-JP" altLang="en-US"/>
          </a:p>
        </p:txBody>
      </p:sp>
    </p:spTree>
    <p:extLst>
      <p:ext uri="{BB962C8B-B14F-4D97-AF65-F5344CB8AC3E}">
        <p14:creationId xmlns:p14="http://schemas.microsoft.com/office/powerpoint/2010/main" val="24225505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サイト制作</a:t>
            </a:r>
            <a:endParaRPr kumimoji="1" lang="en-US" altLang="ja-JP" dirty="0"/>
          </a:p>
          <a:p>
            <a:r>
              <a:rPr kumimoji="1" lang="ja-JP" altLang="en-US" dirty="0"/>
              <a:t>・目標：近隣住民に対する周知</a:t>
            </a:r>
            <a:endParaRPr kumimoji="1" lang="en-US" altLang="ja-JP" dirty="0"/>
          </a:p>
          <a:p>
            <a:r>
              <a:rPr kumimoji="1" lang="ja-JP" altLang="en-US" dirty="0"/>
              <a:t>・ターゲット：</a:t>
            </a:r>
            <a:r>
              <a:rPr lang="en-US" altLang="ja-JP" sz="1200" dirty="0">
                <a:solidFill>
                  <a:srgbClr val="0B5304"/>
                </a:solidFill>
                <a:latin typeface="Noto Sans JP" panose="020B0200000000000000" pitchFamily="50" charset="-128"/>
                <a:ea typeface="Noto Sans JP" panose="020B0200000000000000" pitchFamily="50" charset="-128"/>
                <a:cs typeface="Open Sauce"/>
                <a:sym typeface="Open Sauce"/>
              </a:rPr>
              <a:t>20代～50代男女 </a:t>
            </a:r>
            <a:r>
              <a:rPr lang="en-US" altLang="ja-JP" sz="1200" dirty="0" err="1">
                <a:solidFill>
                  <a:srgbClr val="0B5304"/>
                </a:solidFill>
                <a:latin typeface="Noto Sans JP" panose="020B0200000000000000" pitchFamily="50" charset="-128"/>
                <a:ea typeface="Noto Sans JP" panose="020B0200000000000000" pitchFamily="50" charset="-128"/>
                <a:cs typeface="Open Sauce"/>
                <a:sym typeface="Open Sauce"/>
              </a:rPr>
              <a:t>健康志向な会社員</a:t>
            </a:r>
            <a:r>
              <a:rPr lang="ja-JP" altLang="en-US" sz="1200" dirty="0">
                <a:solidFill>
                  <a:srgbClr val="0B5304"/>
                </a:solidFill>
                <a:latin typeface="Noto Sans JP" panose="020B0200000000000000" pitchFamily="50" charset="-128"/>
                <a:ea typeface="Noto Sans JP" panose="020B0200000000000000" pitchFamily="50" charset="-128"/>
                <a:cs typeface="Open Sauce"/>
                <a:sym typeface="Open Sauce"/>
              </a:rPr>
              <a:t>・主婦、</a:t>
            </a:r>
            <a:r>
              <a:rPr lang="en-US" altLang="ja-JP" sz="1200" dirty="0" err="1">
                <a:solidFill>
                  <a:srgbClr val="0B5304"/>
                </a:solidFill>
                <a:latin typeface="Noto Sans JP" panose="020B0200000000000000" pitchFamily="50" charset="-128"/>
                <a:ea typeface="Noto Sans JP" panose="020B0200000000000000" pitchFamily="50" charset="-128"/>
                <a:cs typeface="Open Sauce"/>
                <a:sym typeface="Open Sauce"/>
              </a:rPr>
              <a:t>エコライフに関心の高い人</a:t>
            </a:r>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1</a:t>
            </a:fld>
            <a:endParaRPr kumimoji="1" lang="ja-JP" altLang="en-US"/>
          </a:p>
        </p:txBody>
      </p:sp>
    </p:spTree>
    <p:extLst>
      <p:ext uri="{BB962C8B-B14F-4D97-AF65-F5344CB8AC3E}">
        <p14:creationId xmlns:p14="http://schemas.microsoft.com/office/powerpoint/2010/main" val="164336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薬機法：化粧品　</a:t>
            </a:r>
            <a:r>
              <a:rPr kumimoji="1" lang="ja-JP" altLang="en-US" sz="1200" b="0" i="0" kern="1200" dirty="0">
                <a:solidFill>
                  <a:schemeClr val="tx1"/>
                </a:solidFill>
                <a:effectLst/>
                <a:latin typeface="+mn-lt"/>
                <a:ea typeface="+mn-ea"/>
                <a:cs typeface="+mn-cs"/>
              </a:rPr>
              <a:t>安心・安全、治る、効果、改善等</a:t>
            </a:r>
            <a:r>
              <a:rPr kumimoji="1" lang="en-US" altLang="ja-JP" sz="1200" b="0" i="0" kern="1200" dirty="0">
                <a:solidFill>
                  <a:schemeClr val="tx1"/>
                </a:solidFill>
                <a:effectLst/>
                <a:latin typeface="+mn-lt"/>
                <a:ea typeface="+mn-ea"/>
                <a:cs typeface="+mn-cs"/>
              </a:rPr>
              <a:t>NG</a:t>
            </a:r>
          </a:p>
          <a:p>
            <a:r>
              <a:rPr lang="ja-JP" altLang="en-US" sz="1200" dirty="0">
                <a:solidFill>
                  <a:srgbClr val="0B5304"/>
                </a:solidFill>
                <a:latin typeface="Meiryo UI" panose="020B0604030504040204" pitchFamily="50" charset="-128"/>
                <a:ea typeface="Meiryo UI" panose="020B0604030504040204" pitchFamily="50" charset="-128"/>
                <a:cs typeface="Open Sauce"/>
                <a:sym typeface="Open Sauce"/>
              </a:rPr>
              <a:t>健康増進法</a:t>
            </a:r>
            <a:r>
              <a:rPr lang="en-US" altLang="ja-JP" sz="1200" dirty="0">
                <a:solidFill>
                  <a:srgbClr val="0B5304"/>
                </a:solidFill>
                <a:latin typeface="Meiryo UI" panose="020B0604030504040204" pitchFamily="50" charset="-128"/>
                <a:ea typeface="Meiryo UI" panose="020B0604030504040204" pitchFamily="50" charset="-128"/>
                <a:cs typeface="Open Sauce"/>
                <a:sym typeface="Open Sauce"/>
              </a:rPr>
              <a:t>:</a:t>
            </a:r>
            <a:r>
              <a:rPr lang="ja-JP" altLang="en-US" sz="1200" dirty="0">
                <a:solidFill>
                  <a:srgbClr val="0B5304"/>
                </a:solidFill>
                <a:latin typeface="Meiryo UI" panose="020B0604030504040204" pitchFamily="50" charset="-128"/>
                <a:ea typeface="Meiryo UI" panose="020B0604030504040204" pitchFamily="50" charset="-128"/>
                <a:cs typeface="Open Sauce"/>
                <a:sym typeface="Open Sauce"/>
              </a:rPr>
              <a:t>「</a:t>
            </a:r>
            <a:r>
              <a:rPr kumimoji="1" lang="ja-JP" altLang="en-US" sz="1200" b="0" i="0" kern="1200" dirty="0">
                <a:solidFill>
                  <a:schemeClr val="tx1"/>
                </a:solidFill>
                <a:effectLst/>
                <a:latin typeface="+mn-lt"/>
                <a:ea typeface="+mn-ea"/>
                <a:cs typeface="+mn-cs"/>
              </a:rPr>
              <a:t>〇〇の治療・予防に効果的！」といった、医薬品的な効果を暗示する表現や「ダイエット効果」「美肌効果」など、具体的な効果を断定する表現も</a:t>
            </a:r>
            <a:r>
              <a:rPr kumimoji="1" lang="en-US" altLang="ja-JP" sz="1200" b="0" i="0" kern="1200" dirty="0">
                <a:solidFill>
                  <a:schemeClr val="tx1"/>
                </a:solidFill>
                <a:effectLst/>
                <a:latin typeface="+mn-lt"/>
                <a:ea typeface="+mn-ea"/>
                <a:cs typeface="+mn-cs"/>
              </a:rPr>
              <a:t>NG</a:t>
            </a:r>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11</a:t>
            </a:fld>
            <a:endParaRPr kumimoji="1" lang="ja-JP" altLang="en-US"/>
          </a:p>
        </p:txBody>
      </p:sp>
    </p:spTree>
    <p:extLst>
      <p:ext uri="{BB962C8B-B14F-4D97-AF65-F5344CB8AC3E}">
        <p14:creationId xmlns:p14="http://schemas.microsoft.com/office/powerpoint/2010/main" val="3553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tx1"/>
                </a:solidFill>
                <a:effectLst/>
                <a:latin typeface="+mn-lt"/>
                <a:ea typeface="+mn-ea"/>
                <a:cs typeface="+mn-cs"/>
              </a:rPr>
              <a:t>量り屋まわりみち</a:t>
            </a:r>
            <a:r>
              <a:rPr kumimoji="1" lang="ja-JP" altLang="ja-JP" sz="1200" kern="1200" dirty="0">
                <a:solidFill>
                  <a:schemeClr val="tx1"/>
                </a:solidFill>
                <a:effectLst/>
                <a:latin typeface="+mn-lt"/>
                <a:ea typeface="+mn-ea"/>
                <a:cs typeface="+mn-cs"/>
              </a:rPr>
              <a:t>（＝回り道でも「足る</a:t>
            </a:r>
            <a:r>
              <a:rPr kumimoji="1" lang="ja-JP" altLang="ja-JP" sz="1200" kern="1200" dirty="0" err="1">
                <a:solidFill>
                  <a:schemeClr val="tx1"/>
                </a:solidFill>
                <a:effectLst/>
                <a:latin typeface="+mn-lt"/>
                <a:ea typeface="+mn-ea"/>
                <a:cs typeface="+mn-cs"/>
              </a:rPr>
              <a:t>を</a:t>
            </a:r>
            <a:r>
              <a:rPr kumimoji="1" lang="ja-JP" altLang="ja-JP" sz="1200" kern="1200" dirty="0">
                <a:solidFill>
                  <a:schemeClr val="tx1"/>
                </a:solidFill>
                <a:effectLst/>
                <a:latin typeface="+mn-lt"/>
                <a:ea typeface="+mn-ea"/>
                <a:cs typeface="+mn-cs"/>
              </a:rPr>
              <a:t>知る」豊かさへ）</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小さなエコ実践のきっかけを与えるサポート拠点</a:t>
            </a:r>
          </a:p>
          <a:p>
            <a:r>
              <a:rPr kumimoji="1" lang="ja-JP" altLang="en-US" dirty="0"/>
              <a:t>日本での量り売り店舗の市場規模は欧米やヨーロッパに比べてまだ低水準なため、まずは認知度向上。</a:t>
            </a:r>
            <a:endParaRPr kumimoji="1" lang="en-US" altLang="ja-JP"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2</a:t>
            </a:fld>
            <a:endParaRPr kumimoji="1" lang="ja-JP" altLang="en-US"/>
          </a:p>
        </p:txBody>
      </p:sp>
    </p:spTree>
    <p:extLst>
      <p:ext uri="{BB962C8B-B14F-4D97-AF65-F5344CB8AC3E}">
        <p14:creationId xmlns:p14="http://schemas.microsoft.com/office/powerpoint/2010/main" val="201837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地元を大切にする、地域コミュニティ志向</a:t>
            </a:r>
          </a:p>
          <a:p>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3</a:t>
            </a:fld>
            <a:endParaRPr kumimoji="1" lang="ja-JP" altLang="en-US"/>
          </a:p>
        </p:txBody>
      </p:sp>
    </p:spTree>
    <p:extLst>
      <p:ext uri="{BB962C8B-B14F-4D97-AF65-F5344CB8AC3E}">
        <p14:creationId xmlns:p14="http://schemas.microsoft.com/office/powerpoint/2010/main" val="157345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サービスにコンポスト回収サービスを加える</a:t>
            </a:r>
            <a:endParaRPr kumimoji="1" lang="en-US" altLang="ja-JP" dirty="0"/>
          </a:p>
          <a:p>
            <a:r>
              <a:rPr kumimoji="1" lang="ja-JP" altLang="en-US" dirty="0"/>
              <a:t>お知らせに入荷情報や、畑で取れた旬の野菜情報を掲載</a:t>
            </a:r>
            <a:endParaRPr kumimoji="1" lang="en-US" altLang="ja-JP" dirty="0"/>
          </a:p>
          <a:p>
            <a:r>
              <a:rPr kumimoji="1" lang="ja-JP" altLang="en-US" dirty="0"/>
              <a:t>レシピは店舗で取り扱う食材や畑で取れた野菜を使ったレシピを掲載</a:t>
            </a:r>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4</a:t>
            </a:fld>
            <a:endParaRPr kumimoji="1" lang="ja-JP" altLang="en-US"/>
          </a:p>
        </p:txBody>
      </p:sp>
    </p:spTree>
    <p:extLst>
      <p:ext uri="{BB962C8B-B14F-4D97-AF65-F5344CB8AC3E}">
        <p14:creationId xmlns:p14="http://schemas.microsoft.com/office/powerpoint/2010/main" val="369718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トーンは北欧テイスト</a:t>
            </a:r>
            <a:endParaRPr kumimoji="1" lang="en-US" altLang="ja-JP" dirty="0"/>
          </a:p>
          <a:p>
            <a:r>
              <a:rPr kumimoji="1" lang="en-US" altLang="ja-JP" dirty="0"/>
              <a:t>Noto Sans JP</a:t>
            </a:r>
            <a:r>
              <a:rPr kumimoji="1" lang="ja-JP" altLang="en-US" dirty="0"/>
              <a:t>（ノトサンズジェーピー）：</a:t>
            </a:r>
            <a:r>
              <a:rPr lang="en-US" altLang="ja-JP" dirty="0"/>
              <a:t>Google</a:t>
            </a:r>
            <a:r>
              <a:rPr lang="ja-JP" altLang="en-US" dirty="0"/>
              <a:t>と</a:t>
            </a:r>
            <a:r>
              <a:rPr lang="en-US" altLang="ja-JP" dirty="0"/>
              <a:t>Adobe</a:t>
            </a:r>
            <a:r>
              <a:rPr lang="ja-JP" altLang="en-US" dirty="0"/>
              <a:t>が共同開発したフォントで外国語が混在したサイトでも統一感のある美しい表示が可能。</a:t>
            </a:r>
            <a:endParaRPr lang="en-US" altLang="ja-JP" dirty="0"/>
          </a:p>
          <a:p>
            <a:r>
              <a:rPr kumimoji="1" lang="ja-JP" altLang="en-US" dirty="0"/>
              <a:t>シンプルなゴシック体、小さな文字でもつぶれにくい、</a:t>
            </a:r>
            <a:r>
              <a:rPr lang="en-US" altLang="ja-JP" dirty="0"/>
              <a:t>Windows</a:t>
            </a:r>
            <a:r>
              <a:rPr lang="ja-JP" altLang="en-US" dirty="0" err="1"/>
              <a:t>、</a:t>
            </a:r>
            <a:r>
              <a:rPr lang="en-US" altLang="ja-JP" dirty="0"/>
              <a:t>macOS</a:t>
            </a:r>
            <a:r>
              <a:rPr lang="ja-JP" altLang="en-US" dirty="0" err="1"/>
              <a:t>、</a:t>
            </a:r>
            <a:r>
              <a:rPr lang="en-US" altLang="ja-JP" dirty="0"/>
              <a:t>iOS</a:t>
            </a:r>
            <a:r>
              <a:rPr lang="ja-JP" altLang="en-US" dirty="0" err="1"/>
              <a:t>、</a:t>
            </a:r>
            <a:r>
              <a:rPr lang="en-US" altLang="ja-JP" dirty="0"/>
              <a:t>Android</a:t>
            </a:r>
            <a:r>
              <a:rPr lang="ja-JP" altLang="en-US" dirty="0"/>
              <a:t>など、様々な</a:t>
            </a:r>
            <a:r>
              <a:rPr lang="en-US" altLang="ja-JP" dirty="0"/>
              <a:t>OS</a:t>
            </a:r>
            <a:r>
              <a:rPr lang="ja-JP" altLang="en-US" dirty="0"/>
              <a:t>やデバイスで表示が崩れにくい。</a:t>
            </a:r>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5</a:t>
            </a:fld>
            <a:endParaRPr kumimoji="1" lang="ja-JP" altLang="en-US"/>
          </a:p>
        </p:txBody>
      </p:sp>
    </p:spTree>
    <p:extLst>
      <p:ext uri="{BB962C8B-B14F-4D97-AF65-F5344CB8AC3E}">
        <p14:creationId xmlns:p14="http://schemas.microsoft.com/office/powerpoint/2010/main" val="351300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東京国分寺市にあるお店。既に閉店（</a:t>
            </a:r>
            <a:r>
              <a:rPr kumimoji="1" lang="en-US" altLang="ja-JP" dirty="0"/>
              <a:t>2023</a:t>
            </a:r>
            <a:r>
              <a:rPr kumimoji="1" lang="ja-JP" altLang="en-US" dirty="0"/>
              <a:t>年</a:t>
            </a:r>
            <a:r>
              <a:rPr kumimoji="1" lang="en-US" altLang="ja-JP" dirty="0"/>
              <a:t>10</a:t>
            </a:r>
            <a:r>
              <a:rPr kumimoji="1" lang="ja-JP" altLang="en-US" dirty="0"/>
              <a:t>月）。本店は京都でその直営店にあたる。</a:t>
            </a:r>
            <a:endParaRPr kumimoji="1" lang="en-US" altLang="ja-JP" dirty="0"/>
          </a:p>
          <a:p>
            <a:r>
              <a:rPr kumimoji="1" lang="ja-JP" altLang="en-US" dirty="0"/>
              <a:t>どのメニューサイトにも左上にロゴが配置されていて、そこをクリックするとトップページに戻る。</a:t>
            </a:r>
            <a:endParaRPr kumimoji="1" lang="en-US" altLang="ja-JP"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6</a:t>
            </a:fld>
            <a:endParaRPr kumimoji="1" lang="ja-JP" altLang="en-US"/>
          </a:p>
        </p:txBody>
      </p:sp>
    </p:spTree>
    <p:extLst>
      <p:ext uri="{BB962C8B-B14F-4D97-AF65-F5344CB8AC3E}">
        <p14:creationId xmlns:p14="http://schemas.microsoft.com/office/powerpoint/2010/main" val="245161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バルクフーズ：川崎にあるショップ。日本初の量り売り店舗（</a:t>
            </a:r>
            <a:r>
              <a:rPr kumimoji="1" lang="en-US" altLang="ja-JP" dirty="0"/>
              <a:t>2013</a:t>
            </a:r>
            <a:r>
              <a:rPr kumimoji="1" lang="ja-JP" altLang="en-US" dirty="0"/>
              <a:t>年）店舗向けに什器の販売や店舗の規模の沿ったパターンの提案も行っている。</a:t>
            </a:r>
            <a:endParaRPr kumimoji="1" lang="en-US" altLang="ja-JP" dirty="0"/>
          </a:p>
          <a:p>
            <a:r>
              <a:rPr kumimoji="1" lang="ja-JP" altLang="en-US" dirty="0"/>
              <a:t>むすび農園：ほぼ毎日午前中に参加費無料で畑作業に参加できるプログラムあり。</a:t>
            </a:r>
            <a:endParaRPr kumimoji="1" lang="en-US" altLang="ja-JP"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7</a:t>
            </a:fld>
            <a:endParaRPr kumimoji="1" lang="ja-JP" altLang="en-US"/>
          </a:p>
        </p:txBody>
      </p:sp>
    </p:spTree>
    <p:extLst>
      <p:ext uri="{BB962C8B-B14F-4D97-AF65-F5344CB8AC3E}">
        <p14:creationId xmlns:p14="http://schemas.microsoft.com/office/powerpoint/2010/main" val="408153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お問い合わせフォームは名前、電話番号、メールアドレス、件名、問い合わせ内容</a:t>
            </a:r>
            <a:endParaRPr kumimoji="1" lang="en-US" altLang="ja-JP" dirty="0"/>
          </a:p>
          <a:p>
            <a:r>
              <a:rPr kumimoji="1" lang="ja-JP" altLang="en-US" dirty="0"/>
              <a:t>クックパッドはレシピページから連携。店舗で取り扱っている食材を使ったレシピや、畑で収穫した旬の野菜のレシピ等掲載</a:t>
            </a:r>
            <a:endParaRPr kumimoji="1" lang="en-US" altLang="ja-JP" dirty="0"/>
          </a:p>
          <a:p>
            <a:r>
              <a:rPr kumimoji="1" lang="en-US" altLang="ja-JP" sz="1200" b="0" i="0" kern="1200" dirty="0">
                <a:solidFill>
                  <a:schemeClr val="tx1"/>
                </a:solidFill>
                <a:effectLst/>
                <a:latin typeface="+mn-lt"/>
                <a:ea typeface="+mn-ea"/>
                <a:cs typeface="+mn-cs"/>
              </a:rPr>
              <a:t>CMS (</a:t>
            </a:r>
            <a:r>
              <a:rPr kumimoji="1" lang="ja-JP" altLang="en-US" sz="1200" b="0" i="0" kern="1200" dirty="0">
                <a:solidFill>
                  <a:schemeClr val="tx1"/>
                </a:solidFill>
                <a:effectLst/>
                <a:latin typeface="+mn-lt"/>
                <a:ea typeface="+mn-ea"/>
                <a:cs typeface="+mn-cs"/>
              </a:rPr>
              <a:t>コンテンツ管理システム</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利用⇒レシピ掲載や入荷情報等更新作業は店舗側で行ってもらうため。</a:t>
            </a:r>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8</a:t>
            </a:fld>
            <a:endParaRPr kumimoji="1" lang="ja-JP" altLang="en-US"/>
          </a:p>
        </p:txBody>
      </p:sp>
    </p:spTree>
    <p:extLst>
      <p:ext uri="{BB962C8B-B14F-4D97-AF65-F5344CB8AC3E}">
        <p14:creationId xmlns:p14="http://schemas.microsoft.com/office/powerpoint/2010/main" val="361586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SEO</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Search Engine Optimization</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検索エンジン最適化）とは、</a:t>
            </a:r>
            <a:r>
              <a:rPr lang="ja-JP" altLang="en-US" dirty="0"/>
              <a:t>ウェブサイトやコンテンツを検索エンジンの検索結果で上位表示させるための施策</a:t>
            </a:r>
            <a:r>
              <a:rPr kumimoji="1" lang="ja-JP" altLang="en-US" sz="1200" b="0" i="0" kern="1200" dirty="0">
                <a:solidFill>
                  <a:schemeClr val="tx1"/>
                </a:solidFill>
                <a:effectLst/>
                <a:latin typeface="+mn-lt"/>
                <a:ea typeface="+mn-ea"/>
                <a:cs typeface="+mn-cs"/>
              </a:rPr>
              <a:t>のこと</a:t>
            </a:r>
            <a:endParaRPr kumimoji="1" lang="ja-JP" altLang="en-US" dirty="0"/>
          </a:p>
        </p:txBody>
      </p:sp>
      <p:sp>
        <p:nvSpPr>
          <p:cNvPr id="4" name="スライド番号プレースホルダー 3"/>
          <p:cNvSpPr>
            <a:spLocks noGrp="1"/>
          </p:cNvSpPr>
          <p:nvPr>
            <p:ph type="sldNum" sz="quarter" idx="5"/>
          </p:nvPr>
        </p:nvSpPr>
        <p:spPr/>
        <p:txBody>
          <a:bodyPr/>
          <a:lstStyle/>
          <a:p>
            <a:fld id="{F9FB1452-E739-4AB1-979F-90B28694DE04}" type="slidenum">
              <a:rPr kumimoji="1" lang="ja-JP" altLang="en-US" smtClean="0"/>
              <a:t>9</a:t>
            </a:fld>
            <a:endParaRPr kumimoji="1" lang="ja-JP" altLang="en-US"/>
          </a:p>
        </p:txBody>
      </p:sp>
    </p:spTree>
    <p:extLst>
      <p:ext uri="{BB962C8B-B14F-4D97-AF65-F5344CB8AC3E}">
        <p14:creationId xmlns:p14="http://schemas.microsoft.com/office/powerpoint/2010/main" val="362581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pSp>
        <p:nvGrpSpPr>
          <p:cNvPr id="2" name="Group 2"/>
          <p:cNvGrpSpPr/>
          <p:nvPr/>
        </p:nvGrpSpPr>
        <p:grpSpPr>
          <a:xfrm rot="506978">
            <a:off x="8344173" y="116423"/>
            <a:ext cx="9676679" cy="10054154"/>
            <a:chOff x="0" y="0"/>
            <a:chExt cx="6350000" cy="6323330"/>
          </a:xfrm>
        </p:grpSpPr>
        <p:sp>
          <p:nvSpPr>
            <p:cNvPr id="3" name="Freeform 3"/>
            <p:cNvSpPr/>
            <p:nvPr/>
          </p:nvSpPr>
          <p:spPr>
            <a:xfrm>
              <a:off x="-22860" y="-29210"/>
              <a:ext cx="6393180" cy="6366510"/>
            </a:xfrm>
            <a:custGeom>
              <a:avLst/>
              <a:gdLst/>
              <a:ahLst/>
              <a:cxnLst/>
              <a:rect l="l" t="t" r="r" b="b"/>
              <a:pathLst>
                <a:path w="6393180" h="6366510">
                  <a:moveTo>
                    <a:pt x="5767070" y="4351020"/>
                  </a:moveTo>
                  <a:cubicBezTo>
                    <a:pt x="5833110" y="4271010"/>
                    <a:pt x="6283960" y="3223260"/>
                    <a:pt x="6338570" y="3114040"/>
                  </a:cubicBezTo>
                  <a:cubicBezTo>
                    <a:pt x="6393180" y="3004820"/>
                    <a:pt x="6372860" y="2501900"/>
                    <a:pt x="6336030" y="2360930"/>
                  </a:cubicBezTo>
                  <a:cubicBezTo>
                    <a:pt x="6299200" y="2219960"/>
                    <a:pt x="6080760" y="1901190"/>
                    <a:pt x="5985510" y="1888490"/>
                  </a:cubicBezTo>
                  <a:cubicBezTo>
                    <a:pt x="5890260" y="1875790"/>
                    <a:pt x="5208270" y="2169160"/>
                    <a:pt x="5114290" y="2258060"/>
                  </a:cubicBezTo>
                  <a:cubicBezTo>
                    <a:pt x="5044440" y="2324100"/>
                    <a:pt x="4718050" y="2791460"/>
                    <a:pt x="4718050" y="2791460"/>
                  </a:cubicBezTo>
                  <a:cubicBezTo>
                    <a:pt x="4718050" y="2791460"/>
                    <a:pt x="4682490" y="2797810"/>
                    <a:pt x="4681220" y="2800350"/>
                  </a:cubicBezTo>
                  <a:cubicBezTo>
                    <a:pt x="4720590"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300"/>
                    <a:pt x="2603500" y="4605020"/>
                    <a:pt x="2651760" y="4579620"/>
                  </a:cubicBezTo>
                  <a:cubicBezTo>
                    <a:pt x="2661920" y="4582160"/>
                    <a:pt x="2693670" y="4589780"/>
                    <a:pt x="2706370" y="4594860"/>
                  </a:cubicBezTo>
                  <a:cubicBezTo>
                    <a:pt x="2588260" y="4659630"/>
                    <a:pt x="2373630" y="4817110"/>
                    <a:pt x="2270760" y="4898390"/>
                  </a:cubicBezTo>
                  <a:cubicBezTo>
                    <a:pt x="2211070" y="4945380"/>
                    <a:pt x="1604010" y="5411470"/>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70"/>
                    <a:pt x="4526280" y="5495290"/>
                  </a:cubicBezTo>
                  <a:cubicBezTo>
                    <a:pt x="4528820" y="5497830"/>
                    <a:pt x="4795520" y="5697220"/>
                    <a:pt x="4795520" y="5697220"/>
                  </a:cubicBezTo>
                  <a:cubicBezTo>
                    <a:pt x="4795520" y="5697220"/>
                    <a:pt x="5057140" y="6065520"/>
                    <a:pt x="5124450" y="6078220"/>
                  </a:cubicBezTo>
                  <a:cubicBezTo>
                    <a:pt x="5180330" y="6080760"/>
                    <a:pt x="5481320" y="5895340"/>
                    <a:pt x="5513070" y="5859780"/>
                  </a:cubicBezTo>
                  <a:cubicBezTo>
                    <a:pt x="5544820" y="5824220"/>
                    <a:pt x="5679440" y="5610860"/>
                    <a:pt x="5689600" y="5574030"/>
                  </a:cubicBezTo>
                  <a:cubicBezTo>
                    <a:pt x="5699760" y="5537200"/>
                    <a:pt x="5289550" y="5177790"/>
                    <a:pt x="5289550" y="5177790"/>
                  </a:cubicBezTo>
                  <a:lnTo>
                    <a:pt x="5166360" y="4975860"/>
                  </a:lnTo>
                  <a:cubicBezTo>
                    <a:pt x="5166360" y="4975860"/>
                    <a:pt x="5698490" y="4431030"/>
                    <a:pt x="5764530" y="4351020"/>
                  </a:cubicBezTo>
                  <a:close/>
                </a:path>
              </a:pathLst>
            </a:custGeom>
            <a:blipFill>
              <a:blip r:embed="rId3"/>
              <a:stretch>
                <a:fillRect l="-24570" r="-24570"/>
              </a:stretch>
            </a:blipFill>
          </p:spPr>
        </p:sp>
      </p:grpSp>
      <p:sp>
        <p:nvSpPr>
          <p:cNvPr id="4" name="Freeform 4"/>
          <p:cNvSpPr/>
          <p:nvPr/>
        </p:nvSpPr>
        <p:spPr>
          <a:xfrm>
            <a:off x="1038881" y="2979922"/>
            <a:ext cx="6619131" cy="2318962"/>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4"/>
            <a:stretch>
              <a:fillRect t="-1021" b="-1021"/>
            </a:stretch>
          </a:blipFill>
        </p:spPr>
      </p:sp>
      <p:sp>
        <p:nvSpPr>
          <p:cNvPr id="5" name="TextBox 5"/>
          <p:cNvSpPr txBox="1"/>
          <p:nvPr/>
        </p:nvSpPr>
        <p:spPr>
          <a:xfrm>
            <a:off x="1192637" y="2416041"/>
            <a:ext cx="5813095" cy="543418"/>
          </a:xfrm>
          <a:prstGeom prst="rect">
            <a:avLst/>
          </a:prstGeom>
        </p:spPr>
        <p:txBody>
          <a:bodyPr lIns="0" tIns="0" rIns="0" bIns="0" rtlCol="0" anchor="t">
            <a:spAutoFit/>
          </a:bodyPr>
          <a:lstStyle/>
          <a:p>
            <a:pPr algn="just">
              <a:lnSpc>
                <a:spcPts val="4619"/>
              </a:lnSpc>
              <a:spcBef>
                <a:spcPct val="0"/>
              </a:spcBef>
            </a:pPr>
            <a:r>
              <a:rPr lang="en-US" sz="3299" dirty="0">
                <a:solidFill>
                  <a:srgbClr val="0B5304"/>
                </a:solidFill>
                <a:latin typeface="Noto Sans JP" panose="020B0200000000000000" pitchFamily="50" charset="-128"/>
                <a:ea typeface="Noto Sans JP" panose="020B0200000000000000" pitchFamily="50" charset="-128"/>
                <a:cs typeface="Open Sans"/>
                <a:sym typeface="Open Sans"/>
              </a:rPr>
              <a:t>はかりうりの店</a:t>
            </a:r>
          </a:p>
        </p:txBody>
      </p:sp>
      <p:sp>
        <p:nvSpPr>
          <p:cNvPr id="6" name="TextBox 6"/>
          <p:cNvSpPr txBox="1"/>
          <p:nvPr/>
        </p:nvSpPr>
        <p:spPr>
          <a:xfrm>
            <a:off x="2286000" y="5600700"/>
            <a:ext cx="5813095" cy="607667"/>
          </a:xfrm>
          <a:prstGeom prst="rect">
            <a:avLst/>
          </a:prstGeom>
        </p:spPr>
        <p:txBody>
          <a:bodyPr lIns="0" tIns="0" rIns="0" bIns="0" rtlCol="0" anchor="t">
            <a:spAutoFit/>
          </a:bodyPr>
          <a:lstStyle/>
          <a:p>
            <a:pPr algn="r">
              <a:lnSpc>
                <a:spcPts val="4619"/>
              </a:lnSpc>
              <a:spcBef>
                <a:spcPct val="0"/>
              </a:spcBef>
            </a:pPr>
            <a:r>
              <a:rPr lang="en-US" sz="5400" dirty="0" err="1">
                <a:solidFill>
                  <a:srgbClr val="0B5304"/>
                </a:solidFill>
                <a:latin typeface="Noto Sans JP" panose="020B0200000000000000" pitchFamily="50" charset="-128"/>
                <a:ea typeface="Noto Sans JP" panose="020B0200000000000000" pitchFamily="50" charset="-128"/>
                <a:cs typeface="Open Sans"/>
                <a:sym typeface="Open Sans"/>
              </a:rPr>
              <a:t>WEBサイト企画書</a:t>
            </a:r>
            <a:endParaRPr lang="en-US" sz="5400" dirty="0">
              <a:solidFill>
                <a:srgbClr val="0B5304"/>
              </a:solidFill>
              <a:latin typeface="Noto Sans JP" panose="020B0200000000000000" pitchFamily="50" charset="-128"/>
              <a:ea typeface="Noto Sans JP" panose="020B0200000000000000" pitchFamily="50" charset="-128"/>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12" name="TextBox 12"/>
          <p:cNvSpPr txBox="1"/>
          <p:nvPr/>
        </p:nvSpPr>
        <p:spPr>
          <a:xfrm>
            <a:off x="3722164" y="458331"/>
            <a:ext cx="10234999" cy="1322093"/>
          </a:xfrm>
          <a:prstGeom prst="rect">
            <a:avLst/>
          </a:prstGeom>
        </p:spPr>
        <p:txBody>
          <a:bodyPr lIns="0" tIns="0" rIns="0" bIns="0" rtlCol="0" anchor="t">
            <a:spAutoFit/>
          </a:bodyPr>
          <a:lstStyle/>
          <a:p>
            <a:pPr algn="ctr">
              <a:lnSpc>
                <a:spcPts val="11200"/>
              </a:lnSpc>
            </a:pPr>
            <a:r>
              <a:rPr lang="en-US" sz="8000" b="1" dirty="0" err="1">
                <a:solidFill>
                  <a:srgbClr val="0B5304"/>
                </a:solidFill>
                <a:latin typeface="Noto Sans JP" panose="020B0200000000000000" pitchFamily="50" charset="-128"/>
                <a:ea typeface="Noto Sans JP" panose="020B0200000000000000" pitchFamily="50" charset="-128"/>
                <a:cs typeface="Poppins Bold"/>
                <a:sym typeface="Poppins Bold"/>
              </a:rPr>
              <a:t>スケジュール</a:t>
            </a:r>
            <a:endPar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endParaRPr>
          </a:p>
        </p:txBody>
      </p:sp>
      <p:grpSp>
        <p:nvGrpSpPr>
          <p:cNvPr id="40" name="グループ化 39">
            <a:extLst>
              <a:ext uri="{FF2B5EF4-FFF2-40B4-BE49-F238E27FC236}">
                <a16:creationId xmlns:a16="http://schemas.microsoft.com/office/drawing/2014/main" id="{4A042ACF-0B66-479B-82F9-2B0E4442C337}"/>
              </a:ext>
            </a:extLst>
          </p:cNvPr>
          <p:cNvGrpSpPr/>
          <p:nvPr/>
        </p:nvGrpSpPr>
        <p:grpSpPr>
          <a:xfrm>
            <a:off x="2590800" y="2552700"/>
            <a:ext cx="12076189" cy="6811516"/>
            <a:chOff x="1517073" y="3274046"/>
            <a:chExt cx="12076189" cy="6811516"/>
          </a:xfrm>
        </p:grpSpPr>
        <p:sp>
          <p:nvSpPr>
            <p:cNvPr id="16" name="テキスト ボックス 15">
              <a:extLst>
                <a:ext uri="{FF2B5EF4-FFF2-40B4-BE49-F238E27FC236}">
                  <a16:creationId xmlns:a16="http://schemas.microsoft.com/office/drawing/2014/main" id="{3E74034D-61F1-4FF6-949E-567EBC88D8B9}"/>
                </a:ext>
              </a:extLst>
            </p:cNvPr>
            <p:cNvSpPr txBox="1"/>
            <p:nvPr/>
          </p:nvSpPr>
          <p:spPr>
            <a:xfrm>
              <a:off x="4457702" y="3323720"/>
              <a:ext cx="3449780" cy="738664"/>
            </a:xfrm>
            <a:prstGeom prst="rect">
              <a:avLst/>
            </a:prstGeom>
            <a:noFill/>
          </p:spPr>
          <p:txBody>
            <a:bodyPr wrap="square" rtlCol="0">
              <a:spAutoFit/>
            </a:bodyPr>
            <a:lstStyle/>
            <a:p>
              <a:r>
                <a:rPr kumimoji="1" lang="ja-JP" altLang="en-US" sz="4200" dirty="0">
                  <a:latin typeface="Noto Sans JP" panose="020B0200000000000000" pitchFamily="50" charset="-128"/>
                  <a:ea typeface="Noto Sans JP" panose="020B0200000000000000" pitchFamily="50" charset="-128"/>
                </a:rPr>
                <a:t>ヒアリング</a:t>
              </a:r>
            </a:p>
          </p:txBody>
        </p:sp>
        <p:sp>
          <p:nvSpPr>
            <p:cNvPr id="17" name="テキスト ボックス 16">
              <a:extLst>
                <a:ext uri="{FF2B5EF4-FFF2-40B4-BE49-F238E27FC236}">
                  <a16:creationId xmlns:a16="http://schemas.microsoft.com/office/drawing/2014/main" id="{951D022C-A920-4818-B1C1-8D1B91BD378F}"/>
                </a:ext>
              </a:extLst>
            </p:cNvPr>
            <p:cNvSpPr txBox="1"/>
            <p:nvPr/>
          </p:nvSpPr>
          <p:spPr>
            <a:xfrm>
              <a:off x="4447312" y="4751086"/>
              <a:ext cx="4301834" cy="738664"/>
            </a:xfrm>
            <a:prstGeom prst="rect">
              <a:avLst/>
            </a:prstGeom>
            <a:noFill/>
          </p:spPr>
          <p:txBody>
            <a:bodyPr wrap="square" rtlCol="0">
              <a:spAutoFit/>
            </a:bodyPr>
            <a:lstStyle/>
            <a:p>
              <a:r>
                <a:rPr kumimoji="1" lang="ja-JP" altLang="en-US" sz="4200" dirty="0">
                  <a:latin typeface="Noto Sans JP" panose="020B0200000000000000" pitchFamily="50" charset="-128"/>
                  <a:ea typeface="Noto Sans JP" panose="020B0200000000000000" pitchFamily="50" charset="-128"/>
                </a:rPr>
                <a:t>デザイン案提出</a:t>
              </a:r>
            </a:p>
          </p:txBody>
        </p:sp>
        <p:grpSp>
          <p:nvGrpSpPr>
            <p:cNvPr id="18" name="グループ化 17">
              <a:extLst>
                <a:ext uri="{FF2B5EF4-FFF2-40B4-BE49-F238E27FC236}">
                  <a16:creationId xmlns:a16="http://schemas.microsoft.com/office/drawing/2014/main" id="{15FD0C81-9B0E-4BAD-A5AE-45969AB6F049}"/>
                </a:ext>
              </a:extLst>
            </p:cNvPr>
            <p:cNvGrpSpPr/>
            <p:nvPr/>
          </p:nvGrpSpPr>
          <p:grpSpPr>
            <a:xfrm>
              <a:off x="3387437" y="3274046"/>
              <a:ext cx="665019" cy="1291704"/>
              <a:chOff x="2258291" y="2182697"/>
              <a:chExt cx="443346" cy="861136"/>
            </a:xfrm>
          </p:grpSpPr>
          <p:sp>
            <p:nvSpPr>
              <p:cNvPr id="19" name="ひし形 18">
                <a:extLst>
                  <a:ext uri="{FF2B5EF4-FFF2-40B4-BE49-F238E27FC236}">
                    <a16:creationId xmlns:a16="http://schemas.microsoft.com/office/drawing/2014/main" id="{147F019C-4F7F-4D00-A2A0-1B17022E99C6}"/>
                  </a:ext>
                </a:extLst>
              </p:cNvPr>
              <p:cNvSpPr/>
              <p:nvPr/>
            </p:nvSpPr>
            <p:spPr>
              <a:xfrm>
                <a:off x="2258291" y="2182697"/>
                <a:ext cx="443346" cy="48490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kumimoji="1" lang="ja-JP" altLang="en-US" sz="2700">
                  <a:latin typeface="Noto Sans JP" panose="020B0200000000000000" pitchFamily="50" charset="-128"/>
                  <a:ea typeface="Noto Sans JP" panose="020B0200000000000000" pitchFamily="50" charset="-128"/>
                </a:endParaRPr>
              </a:p>
            </p:txBody>
          </p:sp>
          <p:cxnSp>
            <p:nvCxnSpPr>
              <p:cNvPr id="20" name="直線コネクタ 19">
                <a:extLst>
                  <a:ext uri="{FF2B5EF4-FFF2-40B4-BE49-F238E27FC236}">
                    <a16:creationId xmlns:a16="http://schemas.microsoft.com/office/drawing/2014/main" id="{86BD9377-5D09-492A-B0BF-C9D01E2C42B0}"/>
                  </a:ext>
                </a:extLst>
              </p:cNvPr>
              <p:cNvCxnSpPr/>
              <p:nvPr/>
            </p:nvCxnSpPr>
            <p:spPr>
              <a:xfrm>
                <a:off x="2507674" y="2739033"/>
                <a:ext cx="0" cy="304800"/>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21" name="グループ化 20">
              <a:extLst>
                <a:ext uri="{FF2B5EF4-FFF2-40B4-BE49-F238E27FC236}">
                  <a16:creationId xmlns:a16="http://schemas.microsoft.com/office/drawing/2014/main" id="{E466A0B4-8AE3-4EBD-BA16-5D68B407FACD}"/>
                </a:ext>
              </a:extLst>
            </p:cNvPr>
            <p:cNvGrpSpPr/>
            <p:nvPr/>
          </p:nvGrpSpPr>
          <p:grpSpPr>
            <a:xfrm>
              <a:off x="3429002" y="4768155"/>
              <a:ext cx="665019" cy="1291704"/>
              <a:chOff x="2258291" y="2182697"/>
              <a:chExt cx="443346" cy="861136"/>
            </a:xfrm>
          </p:grpSpPr>
          <p:sp>
            <p:nvSpPr>
              <p:cNvPr id="22" name="ひし形 21">
                <a:extLst>
                  <a:ext uri="{FF2B5EF4-FFF2-40B4-BE49-F238E27FC236}">
                    <a16:creationId xmlns:a16="http://schemas.microsoft.com/office/drawing/2014/main" id="{FEE219C7-0853-4653-8317-25232C6D509A}"/>
                  </a:ext>
                </a:extLst>
              </p:cNvPr>
              <p:cNvSpPr/>
              <p:nvPr/>
            </p:nvSpPr>
            <p:spPr>
              <a:xfrm>
                <a:off x="2258291" y="2182697"/>
                <a:ext cx="443346" cy="48490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kumimoji="1" lang="ja-JP" altLang="en-US" sz="2700">
                  <a:latin typeface="Noto Sans JP" panose="020B0200000000000000" pitchFamily="50" charset="-128"/>
                  <a:ea typeface="Noto Sans JP" panose="020B0200000000000000" pitchFamily="50" charset="-128"/>
                </a:endParaRPr>
              </a:p>
            </p:txBody>
          </p:sp>
          <p:cxnSp>
            <p:nvCxnSpPr>
              <p:cNvPr id="23" name="直線コネクタ 22">
                <a:extLst>
                  <a:ext uri="{FF2B5EF4-FFF2-40B4-BE49-F238E27FC236}">
                    <a16:creationId xmlns:a16="http://schemas.microsoft.com/office/drawing/2014/main" id="{F1984EF5-9CCB-4E78-BB33-1957414DC260}"/>
                  </a:ext>
                </a:extLst>
              </p:cNvPr>
              <p:cNvCxnSpPr/>
              <p:nvPr/>
            </p:nvCxnSpPr>
            <p:spPr>
              <a:xfrm>
                <a:off x="2507674" y="2739033"/>
                <a:ext cx="0" cy="304800"/>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24" name="グループ化 23">
              <a:extLst>
                <a:ext uri="{FF2B5EF4-FFF2-40B4-BE49-F238E27FC236}">
                  <a16:creationId xmlns:a16="http://schemas.microsoft.com/office/drawing/2014/main" id="{4994235D-82A9-4D12-813D-2C2142099934}"/>
                </a:ext>
              </a:extLst>
            </p:cNvPr>
            <p:cNvGrpSpPr/>
            <p:nvPr/>
          </p:nvGrpSpPr>
          <p:grpSpPr>
            <a:xfrm>
              <a:off x="3470567" y="6264126"/>
              <a:ext cx="665019" cy="1291704"/>
              <a:chOff x="2258291" y="2182697"/>
              <a:chExt cx="443346" cy="861136"/>
            </a:xfrm>
          </p:grpSpPr>
          <p:sp>
            <p:nvSpPr>
              <p:cNvPr id="25" name="ひし形 24">
                <a:extLst>
                  <a:ext uri="{FF2B5EF4-FFF2-40B4-BE49-F238E27FC236}">
                    <a16:creationId xmlns:a16="http://schemas.microsoft.com/office/drawing/2014/main" id="{D540AC9D-9CAD-44F6-9CBB-F2726681A6DF}"/>
                  </a:ext>
                </a:extLst>
              </p:cNvPr>
              <p:cNvSpPr/>
              <p:nvPr/>
            </p:nvSpPr>
            <p:spPr>
              <a:xfrm>
                <a:off x="2258291" y="2182697"/>
                <a:ext cx="443346" cy="48490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kumimoji="1" lang="ja-JP" altLang="en-US" sz="2700">
                  <a:latin typeface="Noto Sans JP" panose="020B0200000000000000" pitchFamily="50" charset="-128"/>
                  <a:ea typeface="Noto Sans JP" panose="020B0200000000000000" pitchFamily="50" charset="-128"/>
                </a:endParaRPr>
              </a:p>
            </p:txBody>
          </p:sp>
          <p:cxnSp>
            <p:nvCxnSpPr>
              <p:cNvPr id="26" name="直線コネクタ 25">
                <a:extLst>
                  <a:ext uri="{FF2B5EF4-FFF2-40B4-BE49-F238E27FC236}">
                    <a16:creationId xmlns:a16="http://schemas.microsoft.com/office/drawing/2014/main" id="{036AA4DE-DF39-47EA-A0D0-18251E8CCDC3}"/>
                  </a:ext>
                </a:extLst>
              </p:cNvPr>
              <p:cNvCxnSpPr/>
              <p:nvPr/>
            </p:nvCxnSpPr>
            <p:spPr>
              <a:xfrm>
                <a:off x="2507674" y="2739033"/>
                <a:ext cx="0" cy="304800"/>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27" name="グループ化 26">
              <a:extLst>
                <a:ext uri="{FF2B5EF4-FFF2-40B4-BE49-F238E27FC236}">
                  <a16:creationId xmlns:a16="http://schemas.microsoft.com/office/drawing/2014/main" id="{559AF8A9-6646-45D2-8E2F-9C0AA21ABB7A}"/>
                </a:ext>
              </a:extLst>
            </p:cNvPr>
            <p:cNvGrpSpPr/>
            <p:nvPr/>
          </p:nvGrpSpPr>
          <p:grpSpPr>
            <a:xfrm>
              <a:off x="3512132" y="7734594"/>
              <a:ext cx="665019" cy="1291704"/>
              <a:chOff x="2258291" y="2182697"/>
              <a:chExt cx="443346" cy="861136"/>
            </a:xfrm>
          </p:grpSpPr>
          <p:sp>
            <p:nvSpPr>
              <p:cNvPr id="28" name="ひし形 27">
                <a:extLst>
                  <a:ext uri="{FF2B5EF4-FFF2-40B4-BE49-F238E27FC236}">
                    <a16:creationId xmlns:a16="http://schemas.microsoft.com/office/drawing/2014/main" id="{ABD4536B-00FD-4F4A-B806-956971764B77}"/>
                  </a:ext>
                </a:extLst>
              </p:cNvPr>
              <p:cNvSpPr/>
              <p:nvPr/>
            </p:nvSpPr>
            <p:spPr>
              <a:xfrm>
                <a:off x="2258291" y="2182697"/>
                <a:ext cx="443346" cy="48490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kumimoji="1" lang="ja-JP" altLang="en-US" sz="2700">
                  <a:latin typeface="Noto Sans JP" panose="020B0200000000000000" pitchFamily="50" charset="-128"/>
                  <a:ea typeface="Noto Sans JP" panose="020B0200000000000000" pitchFamily="50" charset="-128"/>
                </a:endParaRPr>
              </a:p>
            </p:txBody>
          </p:sp>
          <p:cxnSp>
            <p:nvCxnSpPr>
              <p:cNvPr id="29" name="直線コネクタ 28">
                <a:extLst>
                  <a:ext uri="{FF2B5EF4-FFF2-40B4-BE49-F238E27FC236}">
                    <a16:creationId xmlns:a16="http://schemas.microsoft.com/office/drawing/2014/main" id="{1349A731-396F-4F90-9F9F-1C4DABB77307}"/>
                  </a:ext>
                </a:extLst>
              </p:cNvPr>
              <p:cNvCxnSpPr/>
              <p:nvPr/>
            </p:nvCxnSpPr>
            <p:spPr>
              <a:xfrm>
                <a:off x="2507674" y="2739033"/>
                <a:ext cx="0" cy="30480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0" name="ひし形 29">
              <a:extLst>
                <a:ext uri="{FF2B5EF4-FFF2-40B4-BE49-F238E27FC236}">
                  <a16:creationId xmlns:a16="http://schemas.microsoft.com/office/drawing/2014/main" id="{42C6E94A-1B6C-4180-B6AD-37F9F858EB76}"/>
                </a:ext>
              </a:extLst>
            </p:cNvPr>
            <p:cNvSpPr/>
            <p:nvPr/>
          </p:nvSpPr>
          <p:spPr>
            <a:xfrm>
              <a:off x="3553697" y="9221866"/>
              <a:ext cx="665019" cy="72736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kumimoji="1" lang="ja-JP" altLang="en-US" sz="2700">
                <a:latin typeface="Noto Sans JP" panose="020B0200000000000000" pitchFamily="50" charset="-128"/>
                <a:ea typeface="Noto Sans JP" panose="020B0200000000000000" pitchFamily="50" charset="-128"/>
              </a:endParaRPr>
            </a:p>
          </p:txBody>
        </p:sp>
        <p:sp>
          <p:nvSpPr>
            <p:cNvPr id="31" name="テキスト ボックス 30">
              <a:extLst>
                <a:ext uri="{FF2B5EF4-FFF2-40B4-BE49-F238E27FC236}">
                  <a16:creationId xmlns:a16="http://schemas.microsoft.com/office/drawing/2014/main" id="{C903A87A-B817-4363-8126-44A7C96C97A9}"/>
                </a:ext>
              </a:extLst>
            </p:cNvPr>
            <p:cNvSpPr txBox="1"/>
            <p:nvPr/>
          </p:nvSpPr>
          <p:spPr>
            <a:xfrm>
              <a:off x="4613566" y="6235393"/>
              <a:ext cx="4301834" cy="738664"/>
            </a:xfrm>
            <a:prstGeom prst="rect">
              <a:avLst/>
            </a:prstGeom>
            <a:noFill/>
          </p:spPr>
          <p:txBody>
            <a:bodyPr wrap="square" rtlCol="0">
              <a:spAutoFit/>
            </a:bodyPr>
            <a:lstStyle/>
            <a:p>
              <a:r>
                <a:rPr kumimoji="1" lang="ja-JP" altLang="en-US" sz="4200" dirty="0">
                  <a:latin typeface="Noto Sans JP" panose="020B0200000000000000" pitchFamily="50" charset="-128"/>
                  <a:ea typeface="Noto Sans JP" panose="020B0200000000000000" pitchFamily="50" charset="-128"/>
                </a:rPr>
                <a:t>コーディング</a:t>
              </a:r>
            </a:p>
          </p:txBody>
        </p:sp>
        <p:sp>
          <p:nvSpPr>
            <p:cNvPr id="32" name="テキスト ボックス 31">
              <a:extLst>
                <a:ext uri="{FF2B5EF4-FFF2-40B4-BE49-F238E27FC236}">
                  <a16:creationId xmlns:a16="http://schemas.microsoft.com/office/drawing/2014/main" id="{376B26B2-8A90-4770-8DCA-3DD1D8C8924C}"/>
                </a:ext>
              </a:extLst>
            </p:cNvPr>
            <p:cNvSpPr txBox="1"/>
            <p:nvPr/>
          </p:nvSpPr>
          <p:spPr>
            <a:xfrm>
              <a:off x="4613566" y="7734594"/>
              <a:ext cx="4301834" cy="738664"/>
            </a:xfrm>
            <a:prstGeom prst="rect">
              <a:avLst/>
            </a:prstGeom>
            <a:noFill/>
          </p:spPr>
          <p:txBody>
            <a:bodyPr wrap="square" rtlCol="0">
              <a:spAutoFit/>
            </a:bodyPr>
            <a:lstStyle/>
            <a:p>
              <a:r>
                <a:rPr kumimoji="1" lang="ja-JP" altLang="en-US" sz="4200" dirty="0">
                  <a:latin typeface="Noto Sans JP" panose="020B0200000000000000" pitchFamily="50" charset="-128"/>
                  <a:ea typeface="Noto Sans JP" panose="020B0200000000000000" pitchFamily="50" charset="-128"/>
                </a:rPr>
                <a:t>テスト・修正</a:t>
              </a:r>
            </a:p>
          </p:txBody>
        </p:sp>
        <p:sp>
          <p:nvSpPr>
            <p:cNvPr id="33" name="テキスト ボックス 32">
              <a:extLst>
                <a:ext uri="{FF2B5EF4-FFF2-40B4-BE49-F238E27FC236}">
                  <a16:creationId xmlns:a16="http://schemas.microsoft.com/office/drawing/2014/main" id="{2C2BE74F-B100-471F-933E-6B4DF3133C06}"/>
                </a:ext>
              </a:extLst>
            </p:cNvPr>
            <p:cNvSpPr txBox="1"/>
            <p:nvPr/>
          </p:nvSpPr>
          <p:spPr>
            <a:xfrm>
              <a:off x="4613566" y="9346898"/>
              <a:ext cx="4301834" cy="738664"/>
            </a:xfrm>
            <a:prstGeom prst="rect">
              <a:avLst/>
            </a:prstGeom>
            <a:noFill/>
          </p:spPr>
          <p:txBody>
            <a:bodyPr wrap="square" rtlCol="0">
              <a:spAutoFit/>
            </a:bodyPr>
            <a:lstStyle/>
            <a:p>
              <a:r>
                <a:rPr lang="ja-JP" altLang="en-US" sz="4200" dirty="0">
                  <a:latin typeface="Noto Sans JP" panose="020B0200000000000000" pitchFamily="50" charset="-128"/>
                  <a:ea typeface="Noto Sans JP" panose="020B0200000000000000" pitchFamily="50" charset="-128"/>
                </a:rPr>
                <a:t>公開</a:t>
              </a:r>
              <a:endParaRPr kumimoji="1" lang="ja-JP" altLang="en-US" sz="4200" dirty="0">
                <a:latin typeface="Noto Sans JP" panose="020B0200000000000000" pitchFamily="50" charset="-128"/>
                <a:ea typeface="Noto Sans JP" panose="020B0200000000000000" pitchFamily="50" charset="-128"/>
              </a:endParaRPr>
            </a:p>
          </p:txBody>
        </p:sp>
        <p:sp>
          <p:nvSpPr>
            <p:cNvPr id="34" name="四角形: 角を丸くする 33">
              <a:extLst>
                <a:ext uri="{FF2B5EF4-FFF2-40B4-BE49-F238E27FC236}">
                  <a16:creationId xmlns:a16="http://schemas.microsoft.com/office/drawing/2014/main" id="{F4631C7B-820A-494D-BC2A-9120E5D9531B}"/>
                </a:ext>
              </a:extLst>
            </p:cNvPr>
            <p:cNvSpPr/>
            <p:nvPr/>
          </p:nvSpPr>
          <p:spPr>
            <a:xfrm>
              <a:off x="1517073" y="3274046"/>
              <a:ext cx="872829" cy="6675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137160" tIns="68580" rIns="137160" bIns="68580" numCol="1" spcCol="0" rtlCol="0" fromWordArt="0" anchor="ctr" anchorCtr="0" forceAA="0" compatLnSpc="1">
              <a:prstTxWarp prst="textNoShape">
                <a:avLst/>
              </a:prstTxWarp>
              <a:noAutofit/>
            </a:bodyPr>
            <a:lstStyle/>
            <a:p>
              <a:pPr algn="ctr"/>
              <a:r>
                <a:rPr kumimoji="1" lang="en-US" altLang="ja-JP" sz="4200" dirty="0">
                  <a:latin typeface="Noto Sans JP" panose="020B0200000000000000" pitchFamily="50" charset="-128"/>
                  <a:ea typeface="Noto Sans JP" panose="020B0200000000000000" pitchFamily="50" charset="-128"/>
                </a:rPr>
                <a:t>2</a:t>
              </a:r>
              <a:r>
                <a:rPr kumimoji="1" lang="ja-JP" altLang="en-US" sz="4200" dirty="0">
                  <a:latin typeface="Noto Sans JP" panose="020B0200000000000000" pitchFamily="50" charset="-128"/>
                  <a:ea typeface="Noto Sans JP" panose="020B0200000000000000" pitchFamily="50" charset="-128"/>
                </a:rPr>
                <a:t>ヵ月半～</a:t>
              </a:r>
              <a:r>
                <a:rPr kumimoji="1" lang="en-US" altLang="ja-JP" sz="4200" dirty="0">
                  <a:latin typeface="Noto Sans JP" panose="020B0200000000000000" pitchFamily="50" charset="-128"/>
                  <a:ea typeface="Noto Sans JP" panose="020B0200000000000000" pitchFamily="50" charset="-128"/>
                </a:rPr>
                <a:t>3</a:t>
              </a:r>
              <a:r>
                <a:rPr kumimoji="1" lang="ja-JP" altLang="en-US" sz="4200" dirty="0">
                  <a:latin typeface="Noto Sans JP" panose="020B0200000000000000" pitchFamily="50" charset="-128"/>
                  <a:ea typeface="Noto Sans JP" panose="020B0200000000000000" pitchFamily="50" charset="-128"/>
                </a:rPr>
                <a:t>か月程度</a:t>
              </a:r>
            </a:p>
          </p:txBody>
        </p:sp>
        <p:sp>
          <p:nvSpPr>
            <p:cNvPr id="35" name="テキスト ボックス 34">
              <a:extLst>
                <a:ext uri="{FF2B5EF4-FFF2-40B4-BE49-F238E27FC236}">
                  <a16:creationId xmlns:a16="http://schemas.microsoft.com/office/drawing/2014/main" id="{6C909BD2-C429-403E-B62D-C343103AB700}"/>
                </a:ext>
              </a:extLst>
            </p:cNvPr>
            <p:cNvSpPr txBox="1"/>
            <p:nvPr/>
          </p:nvSpPr>
          <p:spPr>
            <a:xfrm>
              <a:off x="10380523" y="3381255"/>
              <a:ext cx="3212739" cy="738664"/>
            </a:xfrm>
            <a:prstGeom prst="rect">
              <a:avLst/>
            </a:prstGeom>
            <a:noFill/>
          </p:spPr>
          <p:txBody>
            <a:bodyPr wrap="none" rtlCol="0">
              <a:spAutoFit/>
            </a:bodyPr>
            <a:lstStyle/>
            <a:p>
              <a:r>
                <a:rPr kumimoji="1" lang="en-US" altLang="ja-JP" sz="4200" dirty="0">
                  <a:latin typeface="Noto Sans JP" panose="020B0200000000000000" pitchFamily="50" charset="-128"/>
                  <a:ea typeface="Noto Sans JP" panose="020B0200000000000000" pitchFamily="50" charset="-128"/>
                </a:rPr>
                <a:t>7</a:t>
              </a:r>
              <a:r>
                <a:rPr kumimoji="1" lang="ja-JP" altLang="en-US" sz="4200" dirty="0">
                  <a:latin typeface="Noto Sans JP" panose="020B0200000000000000" pitchFamily="50" charset="-128"/>
                  <a:ea typeface="Noto Sans JP" panose="020B0200000000000000" pitchFamily="50" charset="-128"/>
                </a:rPr>
                <a:t>月第一週目</a:t>
              </a:r>
            </a:p>
          </p:txBody>
        </p:sp>
        <p:sp>
          <p:nvSpPr>
            <p:cNvPr id="36" name="テキスト ボックス 35">
              <a:extLst>
                <a:ext uri="{FF2B5EF4-FFF2-40B4-BE49-F238E27FC236}">
                  <a16:creationId xmlns:a16="http://schemas.microsoft.com/office/drawing/2014/main" id="{44B3D26C-0C60-42E6-AA40-D3B6A2606BFE}"/>
                </a:ext>
              </a:extLst>
            </p:cNvPr>
            <p:cNvSpPr txBox="1"/>
            <p:nvPr/>
          </p:nvSpPr>
          <p:spPr>
            <a:xfrm>
              <a:off x="10380523" y="4768155"/>
              <a:ext cx="3212739" cy="738664"/>
            </a:xfrm>
            <a:prstGeom prst="rect">
              <a:avLst/>
            </a:prstGeom>
            <a:noFill/>
          </p:spPr>
          <p:txBody>
            <a:bodyPr wrap="none" rtlCol="0">
              <a:spAutoFit/>
            </a:bodyPr>
            <a:lstStyle/>
            <a:p>
              <a:r>
                <a:rPr kumimoji="1" lang="en-US" altLang="ja-JP" sz="4200" dirty="0">
                  <a:latin typeface="Noto Sans JP" panose="020B0200000000000000" pitchFamily="50" charset="-128"/>
                  <a:ea typeface="Noto Sans JP" panose="020B0200000000000000" pitchFamily="50" charset="-128"/>
                </a:rPr>
                <a:t>7</a:t>
              </a:r>
              <a:r>
                <a:rPr kumimoji="1" lang="ja-JP" altLang="en-US" sz="4200" dirty="0">
                  <a:latin typeface="Noto Sans JP" panose="020B0200000000000000" pitchFamily="50" charset="-128"/>
                  <a:ea typeface="Noto Sans JP" panose="020B0200000000000000" pitchFamily="50" charset="-128"/>
                </a:rPr>
                <a:t>月第三週目</a:t>
              </a:r>
            </a:p>
          </p:txBody>
        </p:sp>
        <p:sp>
          <p:nvSpPr>
            <p:cNvPr id="37" name="テキスト ボックス 36">
              <a:extLst>
                <a:ext uri="{FF2B5EF4-FFF2-40B4-BE49-F238E27FC236}">
                  <a16:creationId xmlns:a16="http://schemas.microsoft.com/office/drawing/2014/main" id="{3E2433AB-7312-4A7C-85A7-7E834022CF62}"/>
                </a:ext>
              </a:extLst>
            </p:cNvPr>
            <p:cNvSpPr txBox="1"/>
            <p:nvPr/>
          </p:nvSpPr>
          <p:spPr>
            <a:xfrm>
              <a:off x="10380523" y="6327725"/>
              <a:ext cx="1800493" cy="738664"/>
            </a:xfrm>
            <a:prstGeom prst="rect">
              <a:avLst/>
            </a:prstGeom>
            <a:noFill/>
          </p:spPr>
          <p:txBody>
            <a:bodyPr wrap="none" rtlCol="0">
              <a:spAutoFit/>
            </a:bodyPr>
            <a:lstStyle/>
            <a:p>
              <a:r>
                <a:rPr kumimoji="1" lang="ja-JP" altLang="en-US" sz="4200" dirty="0">
                  <a:latin typeface="Noto Sans JP" panose="020B0200000000000000" pitchFamily="50" charset="-128"/>
                  <a:ea typeface="Noto Sans JP" panose="020B0200000000000000" pitchFamily="50" charset="-128"/>
                </a:rPr>
                <a:t>８月中</a:t>
              </a:r>
            </a:p>
          </p:txBody>
        </p:sp>
        <p:sp>
          <p:nvSpPr>
            <p:cNvPr id="38" name="テキスト ボックス 37">
              <a:extLst>
                <a:ext uri="{FF2B5EF4-FFF2-40B4-BE49-F238E27FC236}">
                  <a16:creationId xmlns:a16="http://schemas.microsoft.com/office/drawing/2014/main" id="{56F057A7-227E-4984-8B11-743C131BFA08}"/>
                </a:ext>
              </a:extLst>
            </p:cNvPr>
            <p:cNvSpPr txBox="1"/>
            <p:nvPr/>
          </p:nvSpPr>
          <p:spPr>
            <a:xfrm>
              <a:off x="10380523" y="7780760"/>
              <a:ext cx="1800493" cy="738664"/>
            </a:xfrm>
            <a:prstGeom prst="rect">
              <a:avLst/>
            </a:prstGeom>
            <a:noFill/>
          </p:spPr>
          <p:txBody>
            <a:bodyPr wrap="none" rtlCol="0">
              <a:spAutoFit/>
            </a:bodyPr>
            <a:lstStyle/>
            <a:p>
              <a:r>
                <a:rPr kumimoji="1" lang="ja-JP" altLang="en-US" sz="4200" dirty="0">
                  <a:latin typeface="Noto Sans JP" panose="020B0200000000000000" pitchFamily="50" charset="-128"/>
                  <a:ea typeface="Noto Sans JP" panose="020B0200000000000000" pitchFamily="50" charset="-128"/>
                </a:rPr>
                <a:t>８月末</a:t>
              </a:r>
            </a:p>
          </p:txBody>
        </p:sp>
        <p:sp>
          <p:nvSpPr>
            <p:cNvPr id="39" name="テキスト ボックス 38">
              <a:extLst>
                <a:ext uri="{FF2B5EF4-FFF2-40B4-BE49-F238E27FC236}">
                  <a16:creationId xmlns:a16="http://schemas.microsoft.com/office/drawing/2014/main" id="{27E4F46F-C1C0-483E-A9C7-2818B609570A}"/>
                </a:ext>
              </a:extLst>
            </p:cNvPr>
            <p:cNvSpPr txBox="1"/>
            <p:nvPr/>
          </p:nvSpPr>
          <p:spPr>
            <a:xfrm>
              <a:off x="10380523" y="9346898"/>
              <a:ext cx="3212739" cy="738664"/>
            </a:xfrm>
            <a:prstGeom prst="rect">
              <a:avLst/>
            </a:prstGeom>
            <a:noFill/>
          </p:spPr>
          <p:txBody>
            <a:bodyPr wrap="none" rtlCol="0">
              <a:spAutoFit/>
            </a:bodyPr>
            <a:lstStyle/>
            <a:p>
              <a:r>
                <a:rPr kumimoji="1" lang="en-US" altLang="ja-JP" sz="4200" dirty="0">
                  <a:latin typeface="Noto Sans JP" panose="020B0200000000000000" pitchFamily="50" charset="-128"/>
                  <a:ea typeface="Noto Sans JP" panose="020B0200000000000000" pitchFamily="50" charset="-128"/>
                </a:rPr>
                <a:t>9</a:t>
              </a:r>
              <a:r>
                <a:rPr kumimoji="1" lang="ja-JP" altLang="en-US" sz="4200" dirty="0">
                  <a:latin typeface="Noto Sans JP" panose="020B0200000000000000" pitchFamily="50" charset="-128"/>
                  <a:ea typeface="Noto Sans JP" panose="020B0200000000000000" pitchFamily="50" charset="-128"/>
                </a:rPr>
                <a:t>月中旬以降</a:t>
              </a:r>
            </a:p>
          </p:txBody>
        </p:sp>
      </p:grpSp>
      <p:sp>
        <p:nvSpPr>
          <p:cNvPr id="41" name="Freeform 4">
            <a:extLst>
              <a:ext uri="{FF2B5EF4-FFF2-40B4-BE49-F238E27FC236}">
                <a16:creationId xmlns:a16="http://schemas.microsoft.com/office/drawing/2014/main" id="{C1564A00-6592-43A0-AFF9-25A0B9F48F07}"/>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2"/>
            <a:stretch>
              <a:fillRect t="-1021" b="-1021"/>
            </a:stretch>
          </a:blipFill>
        </p:spPr>
      </p:sp>
      <p:grpSp>
        <p:nvGrpSpPr>
          <p:cNvPr id="42" name="Group 8">
            <a:extLst>
              <a:ext uri="{FF2B5EF4-FFF2-40B4-BE49-F238E27FC236}">
                <a16:creationId xmlns:a16="http://schemas.microsoft.com/office/drawing/2014/main" id="{AA69ADF2-ACA3-4184-9338-243D79EE4E5A}"/>
              </a:ext>
            </a:extLst>
          </p:cNvPr>
          <p:cNvGrpSpPr/>
          <p:nvPr/>
        </p:nvGrpSpPr>
        <p:grpSpPr>
          <a:xfrm>
            <a:off x="14518990" y="6604473"/>
            <a:ext cx="3697954" cy="3682527"/>
            <a:chOff x="-22860" y="-29210"/>
            <a:chExt cx="6393180" cy="6366510"/>
          </a:xfrm>
        </p:grpSpPr>
        <p:sp>
          <p:nvSpPr>
            <p:cNvPr id="43" name="Freeform 9">
              <a:extLst>
                <a:ext uri="{FF2B5EF4-FFF2-40B4-BE49-F238E27FC236}">
                  <a16:creationId xmlns:a16="http://schemas.microsoft.com/office/drawing/2014/main" id="{E5853F31-1F7B-4145-95AF-D37020B3031C}"/>
                </a:ext>
              </a:extLst>
            </p:cNvPr>
            <p:cNvSpPr/>
            <p:nvPr/>
          </p:nvSpPr>
          <p:spPr>
            <a:xfrm>
              <a:off x="-22860" y="-29210"/>
              <a:ext cx="6393180" cy="6366510"/>
            </a:xfrm>
            <a:custGeom>
              <a:avLst/>
              <a:gdLst/>
              <a:ahLst/>
              <a:cxnLst/>
              <a:rect l="l" t="t" r="r" b="b"/>
              <a:pathLst>
                <a:path w="6393180" h="6366510">
                  <a:moveTo>
                    <a:pt x="5767070" y="4351020"/>
                  </a:moveTo>
                  <a:cubicBezTo>
                    <a:pt x="5833110" y="4271010"/>
                    <a:pt x="6283960" y="3223260"/>
                    <a:pt x="6338570" y="3114040"/>
                  </a:cubicBezTo>
                  <a:cubicBezTo>
                    <a:pt x="6393180" y="3004820"/>
                    <a:pt x="6372860" y="2501900"/>
                    <a:pt x="6336030" y="2360930"/>
                  </a:cubicBezTo>
                  <a:cubicBezTo>
                    <a:pt x="6299200" y="2219960"/>
                    <a:pt x="6080760" y="1901190"/>
                    <a:pt x="5985510" y="1888490"/>
                  </a:cubicBezTo>
                  <a:cubicBezTo>
                    <a:pt x="5890260" y="1875790"/>
                    <a:pt x="5208270" y="2169160"/>
                    <a:pt x="5114290" y="2258060"/>
                  </a:cubicBezTo>
                  <a:cubicBezTo>
                    <a:pt x="5044440" y="2324100"/>
                    <a:pt x="4718050" y="2791460"/>
                    <a:pt x="4718050" y="2791460"/>
                  </a:cubicBezTo>
                  <a:cubicBezTo>
                    <a:pt x="4718050" y="2791460"/>
                    <a:pt x="4682490" y="2797810"/>
                    <a:pt x="4681220" y="2800350"/>
                  </a:cubicBezTo>
                  <a:cubicBezTo>
                    <a:pt x="4720590"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300"/>
                    <a:pt x="2603500" y="4605020"/>
                    <a:pt x="2651760" y="4579620"/>
                  </a:cubicBezTo>
                  <a:cubicBezTo>
                    <a:pt x="2661920" y="4582160"/>
                    <a:pt x="2693670" y="4589780"/>
                    <a:pt x="2706370" y="4594860"/>
                  </a:cubicBezTo>
                  <a:cubicBezTo>
                    <a:pt x="2588260" y="4659630"/>
                    <a:pt x="2373630" y="4817110"/>
                    <a:pt x="2270760" y="4898390"/>
                  </a:cubicBezTo>
                  <a:cubicBezTo>
                    <a:pt x="2211070" y="4945380"/>
                    <a:pt x="1604010" y="5411470"/>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70"/>
                    <a:pt x="4526280" y="5495290"/>
                  </a:cubicBezTo>
                  <a:cubicBezTo>
                    <a:pt x="4528820" y="5497830"/>
                    <a:pt x="4795520" y="5697220"/>
                    <a:pt x="4795520" y="5697220"/>
                  </a:cubicBezTo>
                  <a:cubicBezTo>
                    <a:pt x="4795520" y="5697220"/>
                    <a:pt x="5057140" y="6065520"/>
                    <a:pt x="5124450" y="6078220"/>
                  </a:cubicBezTo>
                  <a:cubicBezTo>
                    <a:pt x="5180330" y="6080760"/>
                    <a:pt x="5481320" y="5895340"/>
                    <a:pt x="5513070" y="5859780"/>
                  </a:cubicBezTo>
                  <a:cubicBezTo>
                    <a:pt x="5544820" y="5824220"/>
                    <a:pt x="5679440" y="5610860"/>
                    <a:pt x="5689600" y="5574030"/>
                  </a:cubicBezTo>
                  <a:cubicBezTo>
                    <a:pt x="5699760" y="5537200"/>
                    <a:pt x="5289550" y="5177790"/>
                    <a:pt x="5289550" y="5177790"/>
                  </a:cubicBezTo>
                  <a:lnTo>
                    <a:pt x="5166360" y="4975860"/>
                  </a:lnTo>
                  <a:cubicBezTo>
                    <a:pt x="5166360" y="4975860"/>
                    <a:pt x="5698490" y="4431030"/>
                    <a:pt x="5764530" y="4351020"/>
                  </a:cubicBezTo>
                  <a:close/>
                </a:path>
              </a:pathLst>
            </a:custGeom>
            <a:blipFill>
              <a:blip r:embed="rId3"/>
              <a:stretch>
                <a:fillRect l="-13990" r="-13990"/>
              </a:stretch>
            </a:blipFill>
          </p:spPr>
          <p:txBody>
            <a:bodyPr/>
            <a:lstStyle/>
            <a:p>
              <a:endParaRPr lang="ja-JP"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grpSp>
        <p:nvGrpSpPr>
          <p:cNvPr id="2" name="Group 2"/>
          <p:cNvGrpSpPr/>
          <p:nvPr/>
        </p:nvGrpSpPr>
        <p:grpSpPr>
          <a:xfrm>
            <a:off x="446854" y="2217280"/>
            <a:ext cx="6106346" cy="828101"/>
            <a:chOff x="0" y="0"/>
            <a:chExt cx="8749711" cy="1104134"/>
          </a:xfrm>
        </p:grpSpPr>
        <p:grpSp>
          <p:nvGrpSpPr>
            <p:cNvPr id="3" name="Group 3"/>
            <p:cNvGrpSpPr/>
            <p:nvPr/>
          </p:nvGrpSpPr>
          <p:grpSpPr>
            <a:xfrm>
              <a:off x="0" y="0"/>
              <a:ext cx="8749711" cy="1104134"/>
              <a:chOff x="0" y="0"/>
              <a:chExt cx="2437073" cy="307536"/>
            </a:xfrm>
          </p:grpSpPr>
          <p:sp>
            <p:nvSpPr>
              <p:cNvPr id="4" name="Freeform 4"/>
              <p:cNvSpPr/>
              <p:nvPr/>
            </p:nvSpPr>
            <p:spPr>
              <a:xfrm>
                <a:off x="0" y="0"/>
                <a:ext cx="2437073" cy="307536"/>
              </a:xfrm>
              <a:custGeom>
                <a:avLst/>
                <a:gdLst/>
                <a:ahLst/>
                <a:cxnLst/>
                <a:rect l="l" t="t" r="r" b="b"/>
                <a:pathLst>
                  <a:path w="2437073" h="307536">
                    <a:moveTo>
                      <a:pt x="104234" y="0"/>
                    </a:moveTo>
                    <a:lnTo>
                      <a:pt x="2332839" y="0"/>
                    </a:lnTo>
                    <a:cubicBezTo>
                      <a:pt x="2390406" y="0"/>
                      <a:pt x="2437073" y="46667"/>
                      <a:pt x="2437073" y="104234"/>
                    </a:cubicBezTo>
                    <a:lnTo>
                      <a:pt x="2437073" y="203303"/>
                    </a:lnTo>
                    <a:cubicBezTo>
                      <a:pt x="2437073" y="230947"/>
                      <a:pt x="2426091" y="257459"/>
                      <a:pt x="2406543" y="277007"/>
                    </a:cubicBezTo>
                    <a:cubicBezTo>
                      <a:pt x="2386996" y="296555"/>
                      <a:pt x="2360483" y="307536"/>
                      <a:pt x="2332839" y="307536"/>
                    </a:cubicBezTo>
                    <a:lnTo>
                      <a:pt x="104234" y="307536"/>
                    </a:lnTo>
                    <a:cubicBezTo>
                      <a:pt x="76589" y="307536"/>
                      <a:pt x="50077" y="296555"/>
                      <a:pt x="30529" y="277007"/>
                    </a:cubicBezTo>
                    <a:cubicBezTo>
                      <a:pt x="10982" y="257459"/>
                      <a:pt x="0" y="230947"/>
                      <a:pt x="0" y="203303"/>
                    </a:cubicBezTo>
                    <a:lnTo>
                      <a:pt x="0" y="104234"/>
                    </a:lnTo>
                    <a:cubicBezTo>
                      <a:pt x="0" y="76589"/>
                      <a:pt x="10982" y="50077"/>
                      <a:pt x="30529" y="30529"/>
                    </a:cubicBezTo>
                    <a:cubicBezTo>
                      <a:pt x="50077" y="10982"/>
                      <a:pt x="76589" y="0"/>
                      <a:pt x="104234" y="0"/>
                    </a:cubicBezTo>
                    <a:close/>
                  </a:path>
                </a:pathLst>
              </a:custGeom>
              <a:solidFill>
                <a:srgbClr val="FFFBF7"/>
              </a:solidFill>
              <a:ln w="38100" cap="rnd">
                <a:solidFill>
                  <a:srgbClr val="0B5304"/>
                </a:solidFill>
                <a:prstDash val="solid"/>
                <a:round/>
              </a:ln>
            </p:spPr>
          </p:sp>
          <p:sp>
            <p:nvSpPr>
              <p:cNvPr id="5" name="TextBox 5"/>
              <p:cNvSpPr txBox="1"/>
              <p:nvPr/>
            </p:nvSpPr>
            <p:spPr>
              <a:xfrm>
                <a:off x="0" y="-38100"/>
                <a:ext cx="2437073"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6" name="TextBox 6"/>
            <p:cNvSpPr txBox="1"/>
            <p:nvPr/>
          </p:nvSpPr>
          <p:spPr>
            <a:xfrm>
              <a:off x="521795" y="326624"/>
              <a:ext cx="7681986" cy="564257"/>
            </a:xfrm>
            <a:prstGeom prst="rect">
              <a:avLst/>
            </a:prstGeom>
          </p:spPr>
          <p:txBody>
            <a:bodyPr wrap="square" lIns="0" tIns="0" rIns="0" bIns="0" rtlCol="0" anchor="t">
              <a:spAutoFit/>
            </a:bodyPr>
            <a:lstStyle/>
            <a:p>
              <a:pPr marL="0" lvl="0" indent="0" algn="ctr">
                <a:lnSpc>
                  <a:spcPts val="3313"/>
                </a:lnSpc>
                <a:spcBef>
                  <a:spcPct val="0"/>
                </a:spcBef>
              </a:pPr>
              <a:r>
                <a:rPr lang="en-US" sz="3200" b="1" spc="-118" dirty="0">
                  <a:solidFill>
                    <a:srgbClr val="0B5304"/>
                  </a:solidFill>
                  <a:latin typeface="Noto Sans JP" panose="020B0200000000000000" pitchFamily="50" charset="-128"/>
                  <a:ea typeface="Noto Sans JP" panose="020B0200000000000000" pitchFamily="50" charset="-128"/>
                  <a:cs typeface="Open Sauce Bold"/>
                  <a:sym typeface="Open Sauce Bold"/>
                </a:rPr>
                <a:t>制作時に注意してほしいこと</a:t>
              </a:r>
            </a:p>
          </p:txBody>
        </p:sp>
      </p:grpSp>
      <p:grpSp>
        <p:nvGrpSpPr>
          <p:cNvPr id="7" name="Group 7"/>
          <p:cNvGrpSpPr/>
          <p:nvPr/>
        </p:nvGrpSpPr>
        <p:grpSpPr>
          <a:xfrm>
            <a:off x="446854" y="5969167"/>
            <a:ext cx="3695753" cy="930693"/>
            <a:chOff x="0" y="-136789"/>
            <a:chExt cx="4927671" cy="1240923"/>
          </a:xfrm>
        </p:grpSpPr>
        <p:grpSp>
          <p:nvGrpSpPr>
            <p:cNvPr id="8" name="Group 8"/>
            <p:cNvGrpSpPr/>
            <p:nvPr/>
          </p:nvGrpSpPr>
          <p:grpSpPr>
            <a:xfrm>
              <a:off x="0" y="-136789"/>
              <a:ext cx="4927671" cy="1240923"/>
              <a:chOff x="0" y="-38100"/>
              <a:chExt cx="1372513" cy="345636"/>
            </a:xfrm>
          </p:grpSpPr>
          <p:sp>
            <p:nvSpPr>
              <p:cNvPr id="9" name="Freeform 9"/>
              <p:cNvSpPr/>
              <p:nvPr/>
            </p:nvSpPr>
            <p:spPr>
              <a:xfrm>
                <a:off x="0" y="0"/>
                <a:ext cx="1372513" cy="307536"/>
              </a:xfrm>
              <a:custGeom>
                <a:avLst/>
                <a:gdLst/>
                <a:ahLst/>
                <a:cxnLst/>
                <a:rect l="l" t="t" r="r" b="b"/>
                <a:pathLst>
                  <a:path w="1372513" h="307536">
                    <a:moveTo>
                      <a:pt x="153768" y="0"/>
                    </a:moveTo>
                    <a:lnTo>
                      <a:pt x="1218745" y="0"/>
                    </a:lnTo>
                    <a:cubicBezTo>
                      <a:pt x="1303669" y="0"/>
                      <a:pt x="1372513" y="68844"/>
                      <a:pt x="1372513" y="153768"/>
                    </a:cubicBezTo>
                    <a:lnTo>
                      <a:pt x="1372513" y="153768"/>
                    </a:lnTo>
                    <a:cubicBezTo>
                      <a:pt x="1372513" y="194550"/>
                      <a:pt x="1356312" y="233662"/>
                      <a:pt x="1327475" y="262499"/>
                    </a:cubicBezTo>
                    <a:cubicBezTo>
                      <a:pt x="1298638" y="291336"/>
                      <a:pt x="1259527" y="307536"/>
                      <a:pt x="1218745" y="307536"/>
                    </a:cubicBezTo>
                    <a:lnTo>
                      <a:pt x="153768" y="307536"/>
                    </a:lnTo>
                    <a:cubicBezTo>
                      <a:pt x="112986" y="307536"/>
                      <a:pt x="73875" y="291336"/>
                      <a:pt x="45038" y="262499"/>
                    </a:cubicBezTo>
                    <a:cubicBezTo>
                      <a:pt x="16201" y="233662"/>
                      <a:pt x="0" y="194550"/>
                      <a:pt x="0" y="153768"/>
                    </a:cubicBezTo>
                    <a:lnTo>
                      <a:pt x="0" y="153768"/>
                    </a:lnTo>
                    <a:cubicBezTo>
                      <a:pt x="0" y="112986"/>
                      <a:pt x="16201" y="73875"/>
                      <a:pt x="45038" y="45038"/>
                    </a:cubicBezTo>
                    <a:cubicBezTo>
                      <a:pt x="73875" y="16201"/>
                      <a:pt x="112986" y="0"/>
                      <a:pt x="153768" y="0"/>
                    </a:cubicBezTo>
                    <a:close/>
                  </a:path>
                </a:pathLst>
              </a:custGeom>
              <a:solidFill>
                <a:srgbClr val="FFFBF7"/>
              </a:solidFill>
              <a:ln w="38100" cap="rnd">
                <a:solidFill>
                  <a:srgbClr val="0B5304"/>
                </a:solidFill>
                <a:prstDash val="solid"/>
                <a:round/>
              </a:ln>
            </p:spPr>
          </p:sp>
          <p:sp>
            <p:nvSpPr>
              <p:cNvPr id="10" name="TextBox 10"/>
              <p:cNvSpPr txBox="1"/>
              <p:nvPr/>
            </p:nvSpPr>
            <p:spPr>
              <a:xfrm>
                <a:off x="0" y="-38100"/>
                <a:ext cx="1372513"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1" name="TextBox 11"/>
            <p:cNvSpPr txBox="1"/>
            <p:nvPr/>
          </p:nvSpPr>
          <p:spPr>
            <a:xfrm>
              <a:off x="273033" y="287056"/>
              <a:ext cx="4094047" cy="564257"/>
            </a:xfrm>
            <a:prstGeom prst="rect">
              <a:avLst/>
            </a:prstGeom>
          </p:spPr>
          <p:txBody>
            <a:bodyPr wrap="square" lIns="0" tIns="0" rIns="0" bIns="0" rtlCol="0" anchor="t">
              <a:spAutoFit/>
            </a:bodyPr>
            <a:lstStyle/>
            <a:p>
              <a:pPr marL="0" lvl="0" indent="0" algn="ctr">
                <a:lnSpc>
                  <a:spcPts val="3313"/>
                </a:lnSpc>
                <a:spcBef>
                  <a:spcPct val="0"/>
                </a:spcBef>
              </a:pPr>
              <a:r>
                <a:rPr lang="en-US" sz="3200" b="1" spc="-118" dirty="0">
                  <a:solidFill>
                    <a:srgbClr val="0B5304"/>
                  </a:solidFill>
                  <a:latin typeface="Noto Sans JP" panose="020B0200000000000000" pitchFamily="50" charset="-128"/>
                  <a:ea typeface="Noto Sans JP" panose="020B0200000000000000" pitchFamily="50" charset="-128"/>
                  <a:cs typeface="Open Sauce Bold"/>
                  <a:sym typeface="Open Sauce Bold"/>
                </a:rPr>
                <a:t>こだわり・NG例</a:t>
              </a:r>
            </a:p>
          </p:txBody>
        </p:sp>
      </p:grpSp>
      <p:sp>
        <p:nvSpPr>
          <p:cNvPr id="12" name="TextBox 12"/>
          <p:cNvSpPr txBox="1"/>
          <p:nvPr/>
        </p:nvSpPr>
        <p:spPr>
          <a:xfrm>
            <a:off x="3722164" y="458331"/>
            <a:ext cx="10234999" cy="1322093"/>
          </a:xfrm>
          <a:prstGeom prst="rect">
            <a:avLst/>
          </a:prstGeom>
        </p:spPr>
        <p:txBody>
          <a:bodyPr lIns="0" tIns="0" rIns="0" bIns="0" rtlCol="0" anchor="t">
            <a:spAutoFit/>
          </a:bodyPr>
          <a:lstStyle/>
          <a:p>
            <a:pPr algn="ctr">
              <a:lnSpc>
                <a:spcPts val="11200"/>
              </a:lnSpc>
            </a:pPr>
            <a:r>
              <a:rPr lang="en-US" sz="8000" b="1" dirty="0" err="1">
                <a:solidFill>
                  <a:srgbClr val="0B5304"/>
                </a:solidFill>
                <a:latin typeface="Noto Sans JP" panose="020B0200000000000000" pitchFamily="50" charset="-128"/>
                <a:ea typeface="Noto Sans JP" panose="020B0200000000000000" pitchFamily="50" charset="-128"/>
                <a:cs typeface="Poppins Bold"/>
                <a:sym typeface="Poppins Bold"/>
              </a:rPr>
              <a:t>その他備考</a:t>
            </a:r>
            <a:endPar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endParaRPr>
          </a:p>
        </p:txBody>
      </p:sp>
      <p:sp>
        <p:nvSpPr>
          <p:cNvPr id="13" name="TextBox 13"/>
          <p:cNvSpPr txBox="1"/>
          <p:nvPr/>
        </p:nvSpPr>
        <p:spPr>
          <a:xfrm>
            <a:off x="446854" y="3690231"/>
            <a:ext cx="17002946" cy="661015"/>
          </a:xfrm>
          <a:prstGeom prst="rect">
            <a:avLst/>
          </a:prstGeom>
        </p:spPr>
        <p:txBody>
          <a:bodyPr wrap="square" lIns="0" tIns="0" rIns="0" bIns="0" rtlCol="0" anchor="t">
            <a:spAutoFit/>
          </a:bodyPr>
          <a:lstStyle/>
          <a:p>
            <a:pPr>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・法律に関わる表現（</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薬機法、健康増進法などに触れないよう</a:t>
            </a: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）に注意</a:t>
            </a:r>
          </a:p>
        </p:txBody>
      </p:sp>
      <p:sp>
        <p:nvSpPr>
          <p:cNvPr id="14" name="TextBox 14"/>
          <p:cNvSpPr txBox="1"/>
          <p:nvPr/>
        </p:nvSpPr>
        <p:spPr>
          <a:xfrm>
            <a:off x="446854" y="4794806"/>
            <a:ext cx="12430946" cy="661015"/>
          </a:xfrm>
          <a:prstGeom prst="rect">
            <a:avLst/>
          </a:prstGeom>
        </p:spPr>
        <p:txBody>
          <a:bodyPr wrap="square" lIns="0" tIns="0" rIns="0" bIns="0" rtlCol="0" anchor="t">
            <a:spAutoFit/>
          </a:bodyPr>
          <a:lstStyle/>
          <a:p>
            <a:pPr>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・「はかりうり」「まわりみち」</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は</a:t>
            </a:r>
            <a:r>
              <a:rPr lang="en-US" altLang="ja-JP" sz="3999" dirty="0">
                <a:solidFill>
                  <a:srgbClr val="0B5304"/>
                </a:solidFill>
                <a:latin typeface="Noto Sans JP" panose="020B0200000000000000" pitchFamily="50" charset="-128"/>
                <a:ea typeface="Noto Sans JP" panose="020B0200000000000000" pitchFamily="50" charset="-128"/>
                <a:cs typeface="Open Sauce"/>
                <a:sym typeface="Open Sauce"/>
              </a:rPr>
              <a:t>ひらがな表記</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15" name="TextBox 15"/>
          <p:cNvSpPr txBox="1"/>
          <p:nvPr/>
        </p:nvSpPr>
        <p:spPr>
          <a:xfrm>
            <a:off x="294588" y="7391626"/>
            <a:ext cx="12609488"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・原色使いや過度なアニメーションはNG</a:t>
            </a:r>
          </a:p>
        </p:txBody>
      </p:sp>
      <p:sp>
        <p:nvSpPr>
          <p:cNvPr id="16" name="Freeform 4">
            <a:extLst>
              <a:ext uri="{FF2B5EF4-FFF2-40B4-BE49-F238E27FC236}">
                <a16:creationId xmlns:a16="http://schemas.microsoft.com/office/drawing/2014/main" id="{D3492D34-0F4C-4DD4-BDBB-CDB638858B6D}"/>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3"/>
            <a:stretch>
              <a:fillRect t="-1021" b="-1021"/>
            </a:stretch>
          </a:blipFill>
        </p:spPr>
      </p:sp>
      <p:sp>
        <p:nvSpPr>
          <p:cNvPr id="19" name="Rectangle 1">
            <a:extLst>
              <a:ext uri="{FF2B5EF4-FFF2-40B4-BE49-F238E27FC236}">
                <a16:creationId xmlns:a16="http://schemas.microsoft.com/office/drawing/2014/main" id="{92983093-089B-4446-9E27-BCA52FB7965D}"/>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1" name="Rectangle 3">
            <a:extLst>
              <a:ext uri="{FF2B5EF4-FFF2-40B4-BE49-F238E27FC236}">
                <a16:creationId xmlns:a16="http://schemas.microsoft.com/office/drawing/2014/main" id="{5C753965-53C9-4072-8CBD-4B6E30F0D902}"/>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26" name="Group 8">
            <a:extLst>
              <a:ext uri="{FF2B5EF4-FFF2-40B4-BE49-F238E27FC236}">
                <a16:creationId xmlns:a16="http://schemas.microsoft.com/office/drawing/2014/main" id="{3A75DEC0-F3E2-4468-B744-901EAEAF5F97}"/>
              </a:ext>
            </a:extLst>
          </p:cNvPr>
          <p:cNvGrpSpPr/>
          <p:nvPr/>
        </p:nvGrpSpPr>
        <p:grpSpPr>
          <a:xfrm>
            <a:off x="14518990" y="6604473"/>
            <a:ext cx="3697954" cy="3682527"/>
            <a:chOff x="-22860" y="-29210"/>
            <a:chExt cx="6393180" cy="6366510"/>
          </a:xfrm>
        </p:grpSpPr>
        <p:sp>
          <p:nvSpPr>
            <p:cNvPr id="27" name="Freeform 9">
              <a:extLst>
                <a:ext uri="{FF2B5EF4-FFF2-40B4-BE49-F238E27FC236}">
                  <a16:creationId xmlns:a16="http://schemas.microsoft.com/office/drawing/2014/main" id="{69330336-55C0-448D-9B50-A553A984314A}"/>
                </a:ext>
              </a:extLst>
            </p:cNvPr>
            <p:cNvSpPr/>
            <p:nvPr/>
          </p:nvSpPr>
          <p:spPr>
            <a:xfrm>
              <a:off x="-22860" y="-29210"/>
              <a:ext cx="6393180" cy="6366510"/>
            </a:xfrm>
            <a:custGeom>
              <a:avLst/>
              <a:gdLst/>
              <a:ahLst/>
              <a:cxnLst/>
              <a:rect l="l" t="t" r="r" b="b"/>
              <a:pathLst>
                <a:path w="6393180" h="6366510">
                  <a:moveTo>
                    <a:pt x="5767070" y="4351020"/>
                  </a:moveTo>
                  <a:cubicBezTo>
                    <a:pt x="5833110" y="4271010"/>
                    <a:pt x="6283960" y="3223260"/>
                    <a:pt x="6338570" y="3114040"/>
                  </a:cubicBezTo>
                  <a:cubicBezTo>
                    <a:pt x="6393180" y="3004820"/>
                    <a:pt x="6372860" y="2501900"/>
                    <a:pt x="6336030" y="2360930"/>
                  </a:cubicBezTo>
                  <a:cubicBezTo>
                    <a:pt x="6299200" y="2219960"/>
                    <a:pt x="6080760" y="1901190"/>
                    <a:pt x="5985510" y="1888490"/>
                  </a:cubicBezTo>
                  <a:cubicBezTo>
                    <a:pt x="5890260" y="1875790"/>
                    <a:pt x="5208270" y="2169160"/>
                    <a:pt x="5114290" y="2258060"/>
                  </a:cubicBezTo>
                  <a:cubicBezTo>
                    <a:pt x="5044440" y="2324100"/>
                    <a:pt x="4718050" y="2791460"/>
                    <a:pt x="4718050" y="2791460"/>
                  </a:cubicBezTo>
                  <a:cubicBezTo>
                    <a:pt x="4718050" y="2791460"/>
                    <a:pt x="4682490" y="2797810"/>
                    <a:pt x="4681220" y="2800350"/>
                  </a:cubicBezTo>
                  <a:cubicBezTo>
                    <a:pt x="4720590"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300"/>
                    <a:pt x="2603500" y="4605020"/>
                    <a:pt x="2651760" y="4579620"/>
                  </a:cubicBezTo>
                  <a:cubicBezTo>
                    <a:pt x="2661920" y="4582160"/>
                    <a:pt x="2693670" y="4589780"/>
                    <a:pt x="2706370" y="4594860"/>
                  </a:cubicBezTo>
                  <a:cubicBezTo>
                    <a:pt x="2588260" y="4659630"/>
                    <a:pt x="2373630" y="4817110"/>
                    <a:pt x="2270760" y="4898390"/>
                  </a:cubicBezTo>
                  <a:cubicBezTo>
                    <a:pt x="2211070" y="4945380"/>
                    <a:pt x="1604010" y="5411470"/>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70"/>
                    <a:pt x="4526280" y="5495290"/>
                  </a:cubicBezTo>
                  <a:cubicBezTo>
                    <a:pt x="4528820" y="5497830"/>
                    <a:pt x="4795520" y="5697220"/>
                    <a:pt x="4795520" y="5697220"/>
                  </a:cubicBezTo>
                  <a:cubicBezTo>
                    <a:pt x="4795520" y="5697220"/>
                    <a:pt x="5057140" y="6065520"/>
                    <a:pt x="5124450" y="6078220"/>
                  </a:cubicBezTo>
                  <a:cubicBezTo>
                    <a:pt x="5180330" y="6080760"/>
                    <a:pt x="5481320" y="5895340"/>
                    <a:pt x="5513070" y="5859780"/>
                  </a:cubicBezTo>
                  <a:cubicBezTo>
                    <a:pt x="5544820" y="5824220"/>
                    <a:pt x="5679440" y="5610860"/>
                    <a:pt x="5689600" y="5574030"/>
                  </a:cubicBezTo>
                  <a:cubicBezTo>
                    <a:pt x="5699760" y="5537200"/>
                    <a:pt x="5289550" y="5177790"/>
                    <a:pt x="5289550" y="5177790"/>
                  </a:cubicBezTo>
                  <a:lnTo>
                    <a:pt x="5166360" y="4975860"/>
                  </a:lnTo>
                  <a:cubicBezTo>
                    <a:pt x="5166360" y="4975860"/>
                    <a:pt x="5698490" y="4431030"/>
                    <a:pt x="5764530" y="4351020"/>
                  </a:cubicBezTo>
                  <a:close/>
                </a:path>
              </a:pathLst>
            </a:custGeom>
            <a:blipFill>
              <a:blip r:embed="rId4"/>
              <a:stretch>
                <a:fillRect l="-13990" r="-13990"/>
              </a:stretch>
            </a:blipFill>
          </p:spPr>
          <p:txBody>
            <a:bodyPr/>
            <a:lstStyle/>
            <a:p>
              <a:endParaRPr lang="ja-JP"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2" name="TextBox 2"/>
          <p:cNvSpPr txBox="1"/>
          <p:nvPr/>
        </p:nvSpPr>
        <p:spPr>
          <a:xfrm>
            <a:off x="3482934" y="1163851"/>
            <a:ext cx="11322132" cy="1322093"/>
          </a:xfrm>
          <a:prstGeom prst="rect">
            <a:avLst/>
          </a:prstGeom>
        </p:spPr>
        <p:txBody>
          <a:bodyPr wrap="square" lIns="0" tIns="0" rIns="0" bIns="0" rtlCol="0" anchor="t">
            <a:spAutoFit/>
          </a:bodyPr>
          <a:lstStyle/>
          <a:p>
            <a:pPr algn="ctr">
              <a:lnSpc>
                <a:spcPts val="11200"/>
              </a:lnSpc>
            </a:pPr>
            <a:r>
              <a:rPr lang="en-US" sz="8000" b="1" dirty="0" err="1">
                <a:solidFill>
                  <a:srgbClr val="0B5304"/>
                </a:solidFill>
                <a:latin typeface="Noto Sans JP" panose="020B0200000000000000" pitchFamily="50" charset="-128"/>
                <a:ea typeface="Noto Sans JP" panose="020B0200000000000000" pitchFamily="50" charset="-128"/>
                <a:cs typeface="Poppins Bold"/>
                <a:sym typeface="Poppins Bold"/>
              </a:rPr>
              <a:t>事業・サイト概要</a:t>
            </a:r>
            <a:endPar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endParaRPr>
          </a:p>
        </p:txBody>
      </p:sp>
      <p:grpSp>
        <p:nvGrpSpPr>
          <p:cNvPr id="3" name="Group 3"/>
          <p:cNvGrpSpPr/>
          <p:nvPr/>
        </p:nvGrpSpPr>
        <p:grpSpPr>
          <a:xfrm>
            <a:off x="642164" y="3789364"/>
            <a:ext cx="5209476" cy="871669"/>
            <a:chOff x="0" y="0"/>
            <a:chExt cx="6945968" cy="1162226"/>
          </a:xfrm>
        </p:grpSpPr>
        <p:grpSp>
          <p:nvGrpSpPr>
            <p:cNvPr id="4" name="Group 4"/>
            <p:cNvGrpSpPr/>
            <p:nvPr/>
          </p:nvGrpSpPr>
          <p:grpSpPr>
            <a:xfrm>
              <a:off x="0" y="0"/>
              <a:ext cx="6945968" cy="1162226"/>
              <a:chOff x="0" y="0"/>
              <a:chExt cx="1837972" cy="307536"/>
            </a:xfrm>
          </p:grpSpPr>
          <p:sp>
            <p:nvSpPr>
              <p:cNvPr id="5" name="Freeform 5"/>
              <p:cNvSpPr/>
              <p:nvPr/>
            </p:nvSpPr>
            <p:spPr>
              <a:xfrm>
                <a:off x="0" y="0"/>
                <a:ext cx="1837972" cy="307536"/>
              </a:xfrm>
              <a:custGeom>
                <a:avLst/>
                <a:gdLst/>
                <a:ahLst/>
                <a:cxnLst/>
                <a:rect l="l" t="t" r="r" b="b"/>
                <a:pathLst>
                  <a:path w="1837972" h="307536">
                    <a:moveTo>
                      <a:pt x="138209" y="0"/>
                    </a:moveTo>
                    <a:lnTo>
                      <a:pt x="1699762" y="0"/>
                    </a:lnTo>
                    <a:cubicBezTo>
                      <a:pt x="1736418" y="0"/>
                      <a:pt x="1771572" y="14561"/>
                      <a:pt x="1797491" y="40481"/>
                    </a:cubicBezTo>
                    <a:cubicBezTo>
                      <a:pt x="1823410" y="66400"/>
                      <a:pt x="1837972" y="101554"/>
                      <a:pt x="1837972" y="138209"/>
                    </a:cubicBezTo>
                    <a:lnTo>
                      <a:pt x="1837972" y="169327"/>
                    </a:lnTo>
                    <a:cubicBezTo>
                      <a:pt x="1837972" y="205982"/>
                      <a:pt x="1823410" y="241137"/>
                      <a:pt x="1797491" y="267056"/>
                    </a:cubicBezTo>
                    <a:cubicBezTo>
                      <a:pt x="1771572" y="292975"/>
                      <a:pt x="1736418" y="307536"/>
                      <a:pt x="1699762" y="307536"/>
                    </a:cubicBezTo>
                    <a:lnTo>
                      <a:pt x="138209" y="307536"/>
                    </a:lnTo>
                    <a:cubicBezTo>
                      <a:pt x="101554" y="307536"/>
                      <a:pt x="66400" y="292975"/>
                      <a:pt x="40481" y="267056"/>
                    </a:cubicBezTo>
                    <a:cubicBezTo>
                      <a:pt x="14561" y="241137"/>
                      <a:pt x="0" y="205982"/>
                      <a:pt x="0" y="169327"/>
                    </a:cubicBezTo>
                    <a:lnTo>
                      <a:pt x="0" y="138209"/>
                    </a:lnTo>
                    <a:cubicBezTo>
                      <a:pt x="0" y="101554"/>
                      <a:pt x="14561" y="66400"/>
                      <a:pt x="40481" y="40481"/>
                    </a:cubicBezTo>
                    <a:cubicBezTo>
                      <a:pt x="66400" y="14561"/>
                      <a:pt x="101554" y="0"/>
                      <a:pt x="138209" y="0"/>
                    </a:cubicBezTo>
                    <a:close/>
                  </a:path>
                </a:pathLst>
              </a:custGeom>
              <a:solidFill>
                <a:srgbClr val="FFFBF7"/>
              </a:solidFill>
              <a:ln w="38100" cap="rnd">
                <a:solidFill>
                  <a:srgbClr val="0B5304"/>
                </a:solidFill>
                <a:prstDash val="solid"/>
                <a:round/>
              </a:ln>
            </p:spPr>
          </p:sp>
          <p:sp>
            <p:nvSpPr>
              <p:cNvPr id="6" name="TextBox 6"/>
              <p:cNvSpPr txBox="1"/>
              <p:nvPr/>
            </p:nvSpPr>
            <p:spPr>
              <a:xfrm>
                <a:off x="0" y="-38100"/>
                <a:ext cx="1837972"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7" name="TextBox 7"/>
            <p:cNvSpPr txBox="1"/>
            <p:nvPr/>
          </p:nvSpPr>
          <p:spPr>
            <a:xfrm>
              <a:off x="753841" y="297310"/>
              <a:ext cx="5437875" cy="605705"/>
            </a:xfrm>
            <a:prstGeom prst="rect">
              <a:avLst/>
            </a:prstGeom>
          </p:spPr>
          <p:txBody>
            <a:bodyPr lIns="0" tIns="0" rIns="0" bIns="0" rtlCol="0" anchor="t">
              <a:spAutoFit/>
            </a:bodyPr>
            <a:lstStyle/>
            <a:p>
              <a:pPr marL="0" lvl="0" indent="0" algn="ctr">
                <a:lnSpc>
                  <a:spcPts val="3488"/>
                </a:lnSpc>
                <a:spcBef>
                  <a:spcPct val="0"/>
                </a:spcBef>
              </a:pPr>
              <a:r>
                <a:rPr lang="en-US" sz="3200" b="1" spc="-124" dirty="0" err="1">
                  <a:solidFill>
                    <a:srgbClr val="0B5304"/>
                  </a:solidFill>
                  <a:latin typeface="Noto Sans JP" panose="020B0200000000000000" pitchFamily="50" charset="-128"/>
                  <a:ea typeface="Noto Sans JP" panose="020B0200000000000000" pitchFamily="50" charset="-128"/>
                  <a:cs typeface="Open Sauce Bold"/>
                  <a:sym typeface="Open Sauce Bold"/>
                </a:rPr>
                <a:t>事業名・ブランド名</a:t>
              </a:r>
              <a:endParaRPr lang="en-US" sz="3200" b="1" spc="-124" dirty="0">
                <a:solidFill>
                  <a:srgbClr val="0B5304"/>
                </a:solidFill>
                <a:latin typeface="Noto Sans JP" panose="020B0200000000000000" pitchFamily="50" charset="-128"/>
                <a:ea typeface="Noto Sans JP" panose="020B0200000000000000" pitchFamily="50" charset="-128"/>
                <a:cs typeface="Open Sauce Bold"/>
                <a:sym typeface="Open Sauce Bold"/>
              </a:endParaRPr>
            </a:p>
          </p:txBody>
        </p:sp>
      </p:grpSp>
      <p:sp>
        <p:nvSpPr>
          <p:cNvPr id="8" name="TextBox 8"/>
          <p:cNvSpPr txBox="1"/>
          <p:nvPr/>
        </p:nvSpPr>
        <p:spPr>
          <a:xfrm>
            <a:off x="6756672" y="3769437"/>
            <a:ext cx="11074127" cy="886012"/>
          </a:xfrm>
          <a:prstGeom prst="rect">
            <a:avLst/>
          </a:prstGeom>
        </p:spPr>
        <p:txBody>
          <a:bodyPr wrap="square" lIns="0" tIns="0" rIns="0" bIns="0" rtlCol="0" anchor="t">
            <a:spAutoFit/>
          </a:bodyPr>
          <a:lstStyle/>
          <a:p>
            <a:pPr>
              <a:lnSpc>
                <a:spcPts val="7532"/>
              </a:lnSpc>
              <a:spcBef>
                <a:spcPct val="0"/>
              </a:spcBef>
            </a:pPr>
            <a:r>
              <a:rPr lang="en-US" sz="5380" dirty="0">
                <a:solidFill>
                  <a:srgbClr val="0B5304"/>
                </a:solidFill>
                <a:latin typeface="Noto Sans JP" panose="020B0200000000000000" pitchFamily="50" charset="-128"/>
                <a:ea typeface="Noto Sans JP" panose="020B0200000000000000" pitchFamily="50" charset="-128"/>
                <a:cs typeface="Open Sauce"/>
                <a:sym typeface="Open Sauce"/>
              </a:rPr>
              <a:t>はかりうりの店</a:t>
            </a:r>
            <a:r>
              <a:rPr lang="ja-JP" altLang="en-US" sz="5380" dirty="0">
                <a:solidFill>
                  <a:srgbClr val="0B5304"/>
                </a:solidFill>
                <a:latin typeface="Noto Sans JP" panose="020B0200000000000000" pitchFamily="50" charset="-128"/>
                <a:ea typeface="Noto Sans JP" panose="020B0200000000000000" pitchFamily="50" charset="-128"/>
                <a:cs typeface="Open Sauce"/>
                <a:sym typeface="Open Sauce"/>
              </a:rPr>
              <a:t>　</a:t>
            </a:r>
            <a:r>
              <a:rPr lang="en-US" sz="5380" dirty="0">
                <a:solidFill>
                  <a:srgbClr val="0B5304"/>
                </a:solidFill>
                <a:latin typeface="Noto Sans JP" panose="020B0200000000000000" pitchFamily="50" charset="-128"/>
                <a:ea typeface="Noto Sans JP" panose="020B0200000000000000" pitchFamily="50" charset="-128"/>
                <a:cs typeface="Open Sauce"/>
                <a:sym typeface="Open Sauce"/>
              </a:rPr>
              <a:t>「まわりみち」</a:t>
            </a:r>
          </a:p>
        </p:txBody>
      </p:sp>
      <p:grpSp>
        <p:nvGrpSpPr>
          <p:cNvPr id="9" name="Group 9"/>
          <p:cNvGrpSpPr/>
          <p:nvPr/>
        </p:nvGrpSpPr>
        <p:grpSpPr>
          <a:xfrm>
            <a:off x="642164" y="5832608"/>
            <a:ext cx="5209476" cy="871669"/>
            <a:chOff x="0" y="0"/>
            <a:chExt cx="6945968" cy="1162226"/>
          </a:xfrm>
        </p:grpSpPr>
        <p:grpSp>
          <p:nvGrpSpPr>
            <p:cNvPr id="10" name="Group 10"/>
            <p:cNvGrpSpPr/>
            <p:nvPr/>
          </p:nvGrpSpPr>
          <p:grpSpPr>
            <a:xfrm>
              <a:off x="0" y="0"/>
              <a:ext cx="6945968" cy="1162226"/>
              <a:chOff x="0" y="0"/>
              <a:chExt cx="1837972" cy="307536"/>
            </a:xfrm>
          </p:grpSpPr>
          <p:sp>
            <p:nvSpPr>
              <p:cNvPr id="11" name="Freeform 11"/>
              <p:cNvSpPr/>
              <p:nvPr/>
            </p:nvSpPr>
            <p:spPr>
              <a:xfrm>
                <a:off x="0" y="0"/>
                <a:ext cx="1837972" cy="307536"/>
              </a:xfrm>
              <a:custGeom>
                <a:avLst/>
                <a:gdLst/>
                <a:ahLst/>
                <a:cxnLst/>
                <a:rect l="l" t="t" r="r" b="b"/>
                <a:pathLst>
                  <a:path w="1837972" h="307536">
                    <a:moveTo>
                      <a:pt x="138209" y="0"/>
                    </a:moveTo>
                    <a:lnTo>
                      <a:pt x="1699762" y="0"/>
                    </a:lnTo>
                    <a:cubicBezTo>
                      <a:pt x="1736418" y="0"/>
                      <a:pt x="1771572" y="14561"/>
                      <a:pt x="1797491" y="40481"/>
                    </a:cubicBezTo>
                    <a:cubicBezTo>
                      <a:pt x="1823410" y="66400"/>
                      <a:pt x="1837972" y="101554"/>
                      <a:pt x="1837972" y="138209"/>
                    </a:cubicBezTo>
                    <a:lnTo>
                      <a:pt x="1837972" y="169327"/>
                    </a:lnTo>
                    <a:cubicBezTo>
                      <a:pt x="1837972" y="205982"/>
                      <a:pt x="1823410" y="241137"/>
                      <a:pt x="1797491" y="267056"/>
                    </a:cubicBezTo>
                    <a:cubicBezTo>
                      <a:pt x="1771572" y="292975"/>
                      <a:pt x="1736418" y="307536"/>
                      <a:pt x="1699762" y="307536"/>
                    </a:cubicBezTo>
                    <a:lnTo>
                      <a:pt x="138209" y="307536"/>
                    </a:lnTo>
                    <a:cubicBezTo>
                      <a:pt x="101554" y="307536"/>
                      <a:pt x="66400" y="292975"/>
                      <a:pt x="40481" y="267056"/>
                    </a:cubicBezTo>
                    <a:cubicBezTo>
                      <a:pt x="14561" y="241137"/>
                      <a:pt x="0" y="205982"/>
                      <a:pt x="0" y="169327"/>
                    </a:cubicBezTo>
                    <a:lnTo>
                      <a:pt x="0" y="138209"/>
                    </a:lnTo>
                    <a:cubicBezTo>
                      <a:pt x="0" y="101554"/>
                      <a:pt x="14561" y="66400"/>
                      <a:pt x="40481" y="40481"/>
                    </a:cubicBezTo>
                    <a:cubicBezTo>
                      <a:pt x="66400" y="14561"/>
                      <a:pt x="101554" y="0"/>
                      <a:pt x="138209" y="0"/>
                    </a:cubicBezTo>
                    <a:close/>
                  </a:path>
                </a:pathLst>
              </a:custGeom>
              <a:solidFill>
                <a:srgbClr val="FFFBF7"/>
              </a:solidFill>
              <a:ln w="38100" cap="rnd">
                <a:solidFill>
                  <a:srgbClr val="0B5304"/>
                </a:solidFill>
                <a:prstDash val="solid"/>
                <a:round/>
              </a:ln>
            </p:spPr>
          </p:sp>
          <p:sp>
            <p:nvSpPr>
              <p:cNvPr id="12" name="TextBox 12"/>
              <p:cNvSpPr txBox="1"/>
              <p:nvPr/>
            </p:nvSpPr>
            <p:spPr>
              <a:xfrm>
                <a:off x="0" y="-38100"/>
                <a:ext cx="1837972"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3" name="TextBox 13"/>
            <p:cNvSpPr txBox="1"/>
            <p:nvPr/>
          </p:nvSpPr>
          <p:spPr>
            <a:xfrm>
              <a:off x="754047" y="291108"/>
              <a:ext cx="5437875" cy="605705"/>
            </a:xfrm>
            <a:prstGeom prst="rect">
              <a:avLst/>
            </a:prstGeom>
          </p:spPr>
          <p:txBody>
            <a:bodyPr lIns="0" tIns="0" rIns="0" bIns="0" rtlCol="0" anchor="t">
              <a:spAutoFit/>
            </a:bodyPr>
            <a:lstStyle/>
            <a:p>
              <a:pPr marL="0" lvl="0" indent="0" algn="ctr">
                <a:lnSpc>
                  <a:spcPts val="3488"/>
                </a:lnSpc>
                <a:spcBef>
                  <a:spcPct val="0"/>
                </a:spcBef>
              </a:pPr>
              <a:r>
                <a:rPr lang="en-US" sz="3200" b="1" spc="-124">
                  <a:solidFill>
                    <a:srgbClr val="0B5304"/>
                  </a:solidFill>
                  <a:latin typeface="Noto Sans JP" panose="020B0200000000000000" pitchFamily="50" charset="-128"/>
                  <a:ea typeface="Noto Sans JP" panose="020B0200000000000000" pitchFamily="50" charset="-128"/>
                  <a:cs typeface="Open Sauce Bold"/>
                  <a:sym typeface="Open Sauce Bold"/>
                </a:rPr>
                <a:t>事業コンセプト</a:t>
              </a:r>
            </a:p>
          </p:txBody>
        </p:sp>
      </p:grpSp>
      <p:grpSp>
        <p:nvGrpSpPr>
          <p:cNvPr id="14" name="Group 14"/>
          <p:cNvGrpSpPr/>
          <p:nvPr/>
        </p:nvGrpSpPr>
        <p:grpSpPr>
          <a:xfrm>
            <a:off x="642164" y="7875852"/>
            <a:ext cx="5209476" cy="871669"/>
            <a:chOff x="0" y="0"/>
            <a:chExt cx="6945968" cy="1162226"/>
          </a:xfrm>
        </p:grpSpPr>
        <p:grpSp>
          <p:nvGrpSpPr>
            <p:cNvPr id="15" name="Group 15"/>
            <p:cNvGrpSpPr/>
            <p:nvPr/>
          </p:nvGrpSpPr>
          <p:grpSpPr>
            <a:xfrm>
              <a:off x="0" y="0"/>
              <a:ext cx="6945968" cy="1162226"/>
              <a:chOff x="0" y="0"/>
              <a:chExt cx="1837972" cy="307536"/>
            </a:xfrm>
          </p:grpSpPr>
          <p:sp>
            <p:nvSpPr>
              <p:cNvPr id="16" name="Freeform 16"/>
              <p:cNvSpPr/>
              <p:nvPr/>
            </p:nvSpPr>
            <p:spPr>
              <a:xfrm>
                <a:off x="0" y="0"/>
                <a:ext cx="1837972" cy="307536"/>
              </a:xfrm>
              <a:custGeom>
                <a:avLst/>
                <a:gdLst/>
                <a:ahLst/>
                <a:cxnLst/>
                <a:rect l="l" t="t" r="r" b="b"/>
                <a:pathLst>
                  <a:path w="1837972" h="307536">
                    <a:moveTo>
                      <a:pt x="138209" y="0"/>
                    </a:moveTo>
                    <a:lnTo>
                      <a:pt x="1699762" y="0"/>
                    </a:lnTo>
                    <a:cubicBezTo>
                      <a:pt x="1736418" y="0"/>
                      <a:pt x="1771572" y="14561"/>
                      <a:pt x="1797491" y="40481"/>
                    </a:cubicBezTo>
                    <a:cubicBezTo>
                      <a:pt x="1823410" y="66400"/>
                      <a:pt x="1837972" y="101554"/>
                      <a:pt x="1837972" y="138209"/>
                    </a:cubicBezTo>
                    <a:lnTo>
                      <a:pt x="1837972" y="169327"/>
                    </a:lnTo>
                    <a:cubicBezTo>
                      <a:pt x="1837972" y="205982"/>
                      <a:pt x="1823410" y="241137"/>
                      <a:pt x="1797491" y="267056"/>
                    </a:cubicBezTo>
                    <a:cubicBezTo>
                      <a:pt x="1771572" y="292975"/>
                      <a:pt x="1736418" y="307536"/>
                      <a:pt x="1699762" y="307536"/>
                    </a:cubicBezTo>
                    <a:lnTo>
                      <a:pt x="138209" y="307536"/>
                    </a:lnTo>
                    <a:cubicBezTo>
                      <a:pt x="101554" y="307536"/>
                      <a:pt x="66400" y="292975"/>
                      <a:pt x="40481" y="267056"/>
                    </a:cubicBezTo>
                    <a:cubicBezTo>
                      <a:pt x="14561" y="241137"/>
                      <a:pt x="0" y="205982"/>
                      <a:pt x="0" y="169327"/>
                    </a:cubicBezTo>
                    <a:lnTo>
                      <a:pt x="0" y="138209"/>
                    </a:lnTo>
                    <a:cubicBezTo>
                      <a:pt x="0" y="101554"/>
                      <a:pt x="14561" y="66400"/>
                      <a:pt x="40481" y="40481"/>
                    </a:cubicBezTo>
                    <a:cubicBezTo>
                      <a:pt x="66400" y="14561"/>
                      <a:pt x="101554" y="0"/>
                      <a:pt x="138209" y="0"/>
                    </a:cubicBezTo>
                    <a:close/>
                  </a:path>
                </a:pathLst>
              </a:custGeom>
              <a:solidFill>
                <a:srgbClr val="FFFBF7"/>
              </a:solidFill>
              <a:ln w="38100" cap="rnd">
                <a:solidFill>
                  <a:srgbClr val="0B5304"/>
                </a:solidFill>
                <a:prstDash val="solid"/>
                <a:round/>
              </a:ln>
            </p:spPr>
          </p:sp>
          <p:sp>
            <p:nvSpPr>
              <p:cNvPr id="17" name="TextBox 17"/>
              <p:cNvSpPr txBox="1"/>
              <p:nvPr/>
            </p:nvSpPr>
            <p:spPr>
              <a:xfrm>
                <a:off x="0" y="-38100"/>
                <a:ext cx="1837972"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8" name="TextBox 18"/>
            <p:cNvSpPr txBox="1"/>
            <p:nvPr/>
          </p:nvSpPr>
          <p:spPr>
            <a:xfrm>
              <a:off x="954719" y="291108"/>
              <a:ext cx="5437875" cy="605705"/>
            </a:xfrm>
            <a:prstGeom prst="rect">
              <a:avLst/>
            </a:prstGeom>
          </p:spPr>
          <p:txBody>
            <a:bodyPr lIns="0" tIns="0" rIns="0" bIns="0" rtlCol="0" anchor="t">
              <a:spAutoFit/>
            </a:bodyPr>
            <a:lstStyle/>
            <a:p>
              <a:pPr marL="0" lvl="0" indent="0" algn="ctr">
                <a:lnSpc>
                  <a:spcPts val="3488"/>
                </a:lnSpc>
                <a:spcBef>
                  <a:spcPct val="0"/>
                </a:spcBef>
              </a:pPr>
              <a:r>
                <a:rPr lang="en-US" sz="3200" b="1" spc="-124">
                  <a:solidFill>
                    <a:srgbClr val="0B5304"/>
                  </a:solidFill>
                  <a:latin typeface="Noto Sans JP" panose="020B0200000000000000" pitchFamily="50" charset="-128"/>
                  <a:ea typeface="Noto Sans JP" panose="020B0200000000000000" pitchFamily="50" charset="-128"/>
                  <a:cs typeface="Open Sauce Bold"/>
                  <a:sym typeface="Open Sauce Bold"/>
                </a:rPr>
                <a:t>Webサイト制作の目的</a:t>
              </a:r>
            </a:p>
          </p:txBody>
        </p:sp>
      </p:grpSp>
      <p:sp>
        <p:nvSpPr>
          <p:cNvPr id="19" name="TextBox 19"/>
          <p:cNvSpPr txBox="1"/>
          <p:nvPr/>
        </p:nvSpPr>
        <p:spPr>
          <a:xfrm>
            <a:off x="6756673" y="5765933"/>
            <a:ext cx="11531327" cy="1057275"/>
          </a:xfrm>
          <a:prstGeom prst="rect">
            <a:avLst/>
          </a:prstGeom>
        </p:spPr>
        <p:txBody>
          <a:bodyPr lIns="0" tIns="0" rIns="0" bIns="0" rtlCol="0" anchor="t">
            <a:spAutoFit/>
          </a:bodyPr>
          <a:lstStyle/>
          <a:p>
            <a:pPr algn="l">
              <a:lnSpc>
                <a:spcPts val="4200"/>
              </a:lnSpc>
              <a:spcBef>
                <a:spcPct val="0"/>
              </a:spcBef>
            </a:pPr>
            <a:r>
              <a:rPr lang="en-US" sz="3000" dirty="0">
                <a:solidFill>
                  <a:srgbClr val="0B5304"/>
                </a:solidFill>
                <a:latin typeface="Meiryo UI" panose="020B0604030504040204" pitchFamily="50" charset="-128"/>
                <a:ea typeface="Meiryo UI" panose="020B0604030504040204" pitchFamily="50" charset="-128"/>
                <a:cs typeface="Open Sauce"/>
                <a:sym typeface="Open Sauce"/>
              </a:rPr>
              <a:t>「まわりみち」は、量り売りと地域循環型のコンポストを通じて、環境にやさしい暮らしを提案するエコライフストア</a:t>
            </a:r>
          </a:p>
        </p:txBody>
      </p:sp>
      <p:sp>
        <p:nvSpPr>
          <p:cNvPr id="20" name="TextBox 20"/>
          <p:cNvSpPr txBox="1"/>
          <p:nvPr/>
        </p:nvSpPr>
        <p:spPr>
          <a:xfrm>
            <a:off x="6785981" y="7767863"/>
            <a:ext cx="7239441" cy="886012"/>
          </a:xfrm>
          <a:prstGeom prst="rect">
            <a:avLst/>
          </a:prstGeom>
        </p:spPr>
        <p:txBody>
          <a:bodyPr wrap="square" lIns="0" tIns="0" rIns="0" bIns="0" rtlCol="0" anchor="t">
            <a:spAutoFit/>
          </a:bodyPr>
          <a:lstStyle/>
          <a:p>
            <a:pPr algn="l">
              <a:lnSpc>
                <a:spcPts val="7532"/>
              </a:lnSpc>
              <a:spcBef>
                <a:spcPct val="0"/>
              </a:spcBef>
            </a:pPr>
            <a:r>
              <a:rPr lang="en-US" sz="5380" dirty="0">
                <a:solidFill>
                  <a:srgbClr val="0B5304"/>
                </a:solidFill>
                <a:latin typeface="Noto Sans JP" panose="020B0200000000000000" pitchFamily="50" charset="-128"/>
                <a:ea typeface="Noto Sans JP" panose="020B0200000000000000" pitchFamily="50" charset="-128"/>
                <a:cs typeface="Open Sauce"/>
                <a:sym typeface="Open Sauce"/>
              </a:rPr>
              <a:t>認知度向上</a:t>
            </a:r>
            <a:r>
              <a:rPr lang="ja-JP" altLang="en-US" sz="5380" dirty="0">
                <a:solidFill>
                  <a:srgbClr val="0B5304"/>
                </a:solidFill>
                <a:latin typeface="Noto Sans JP" panose="020B0200000000000000" pitchFamily="50" charset="-128"/>
                <a:ea typeface="Noto Sans JP" panose="020B0200000000000000" pitchFamily="50" charset="-128"/>
                <a:cs typeface="Open Sauce"/>
                <a:sym typeface="Open Sauce"/>
              </a:rPr>
              <a:t>⇒</a:t>
            </a:r>
            <a:r>
              <a:rPr lang="en-US" sz="5380" dirty="0">
                <a:solidFill>
                  <a:srgbClr val="0B5304"/>
                </a:solidFill>
                <a:latin typeface="Noto Sans JP" panose="020B0200000000000000" pitchFamily="50" charset="-128"/>
                <a:ea typeface="Noto Sans JP" panose="020B0200000000000000" pitchFamily="50" charset="-128"/>
                <a:cs typeface="Open Sauce"/>
                <a:sym typeface="Open Sauce"/>
              </a:rPr>
              <a:t>集客</a:t>
            </a:r>
          </a:p>
        </p:txBody>
      </p:sp>
      <p:sp>
        <p:nvSpPr>
          <p:cNvPr id="21" name="Freeform 4">
            <a:extLst>
              <a:ext uri="{FF2B5EF4-FFF2-40B4-BE49-F238E27FC236}">
                <a16:creationId xmlns:a16="http://schemas.microsoft.com/office/drawing/2014/main" id="{C21CA9AD-5A6A-4106-A65C-90D9AD921CC4}"/>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3"/>
            <a:stretch>
              <a:fillRect t="-1021" b="-1021"/>
            </a:stretch>
          </a:blipFill>
        </p:spPr>
      </p:sp>
      <p:pic>
        <p:nvPicPr>
          <p:cNvPr id="27" name="図 26">
            <a:extLst>
              <a:ext uri="{FF2B5EF4-FFF2-40B4-BE49-F238E27FC236}">
                <a16:creationId xmlns:a16="http://schemas.microsoft.com/office/drawing/2014/main" id="{CF77C807-CC25-4D0E-8066-2099F0E50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8457" y="6816565"/>
            <a:ext cx="4453447" cy="34637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2" name="TextBox 2"/>
          <p:cNvSpPr txBox="1"/>
          <p:nvPr/>
        </p:nvSpPr>
        <p:spPr>
          <a:xfrm>
            <a:off x="3482934" y="559511"/>
            <a:ext cx="11322132" cy="1322093"/>
          </a:xfrm>
          <a:prstGeom prst="rect">
            <a:avLst/>
          </a:prstGeom>
        </p:spPr>
        <p:txBody>
          <a:bodyPr lIns="0" tIns="0" rIns="0" bIns="0" rtlCol="0" anchor="t">
            <a:spAutoFit/>
          </a:bodyPr>
          <a:lstStyle/>
          <a:p>
            <a:pPr algn="ctr">
              <a:lnSpc>
                <a:spcPts val="11200"/>
              </a:lnSpc>
            </a:pPr>
            <a:r>
              <a:rPr lang="en-US" sz="8000" b="1" dirty="0" err="1">
                <a:solidFill>
                  <a:srgbClr val="0B5304"/>
                </a:solidFill>
                <a:latin typeface="Noto Sans JP" panose="020B0200000000000000" pitchFamily="50" charset="-128"/>
                <a:ea typeface="Noto Sans JP" panose="020B0200000000000000" pitchFamily="50" charset="-128"/>
                <a:cs typeface="Poppins Bold"/>
                <a:sym typeface="Poppins Bold"/>
              </a:rPr>
              <a:t>ターゲットユーザ</a:t>
            </a:r>
            <a:r>
              <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rPr>
              <a:t>ー</a:t>
            </a:r>
          </a:p>
        </p:txBody>
      </p:sp>
      <p:grpSp>
        <p:nvGrpSpPr>
          <p:cNvPr id="3" name="Group 3"/>
          <p:cNvGrpSpPr/>
          <p:nvPr/>
        </p:nvGrpSpPr>
        <p:grpSpPr>
          <a:xfrm>
            <a:off x="516676" y="2385136"/>
            <a:ext cx="3826724" cy="892928"/>
            <a:chOff x="0" y="0"/>
            <a:chExt cx="6945968" cy="1190571"/>
          </a:xfrm>
        </p:grpSpPr>
        <p:grpSp>
          <p:nvGrpSpPr>
            <p:cNvPr id="4" name="Group 4"/>
            <p:cNvGrpSpPr/>
            <p:nvPr/>
          </p:nvGrpSpPr>
          <p:grpSpPr>
            <a:xfrm>
              <a:off x="0" y="0"/>
              <a:ext cx="6945968" cy="1190571"/>
              <a:chOff x="0" y="0"/>
              <a:chExt cx="1837972" cy="315037"/>
            </a:xfrm>
          </p:grpSpPr>
          <p:sp>
            <p:nvSpPr>
              <p:cNvPr id="5" name="Freeform 5"/>
              <p:cNvSpPr/>
              <p:nvPr/>
            </p:nvSpPr>
            <p:spPr>
              <a:xfrm>
                <a:off x="0" y="0"/>
                <a:ext cx="1837972" cy="315037"/>
              </a:xfrm>
              <a:custGeom>
                <a:avLst/>
                <a:gdLst/>
                <a:ahLst/>
                <a:cxnLst/>
                <a:rect l="l" t="t" r="r" b="b"/>
                <a:pathLst>
                  <a:path w="1837972" h="315037">
                    <a:moveTo>
                      <a:pt x="138209" y="0"/>
                    </a:moveTo>
                    <a:lnTo>
                      <a:pt x="1699762" y="0"/>
                    </a:lnTo>
                    <a:cubicBezTo>
                      <a:pt x="1736418" y="0"/>
                      <a:pt x="1771572" y="14561"/>
                      <a:pt x="1797491" y="40481"/>
                    </a:cubicBezTo>
                    <a:cubicBezTo>
                      <a:pt x="1823410" y="66400"/>
                      <a:pt x="1837972" y="101554"/>
                      <a:pt x="1837972" y="138209"/>
                    </a:cubicBezTo>
                    <a:lnTo>
                      <a:pt x="1837972" y="176827"/>
                    </a:lnTo>
                    <a:cubicBezTo>
                      <a:pt x="1837972" y="253158"/>
                      <a:pt x="1776093" y="315037"/>
                      <a:pt x="1699762" y="315037"/>
                    </a:cubicBezTo>
                    <a:lnTo>
                      <a:pt x="138209" y="315037"/>
                    </a:lnTo>
                    <a:cubicBezTo>
                      <a:pt x="101554" y="315037"/>
                      <a:pt x="66400" y="300476"/>
                      <a:pt x="40481" y="274556"/>
                    </a:cubicBezTo>
                    <a:cubicBezTo>
                      <a:pt x="14561" y="248637"/>
                      <a:pt x="0" y="213483"/>
                      <a:pt x="0" y="176827"/>
                    </a:cubicBezTo>
                    <a:lnTo>
                      <a:pt x="0" y="138209"/>
                    </a:lnTo>
                    <a:cubicBezTo>
                      <a:pt x="0" y="101554"/>
                      <a:pt x="14561" y="66400"/>
                      <a:pt x="40481" y="40481"/>
                    </a:cubicBezTo>
                    <a:cubicBezTo>
                      <a:pt x="66400" y="14561"/>
                      <a:pt x="101554" y="0"/>
                      <a:pt x="138209" y="0"/>
                    </a:cubicBezTo>
                    <a:close/>
                  </a:path>
                </a:pathLst>
              </a:custGeom>
              <a:solidFill>
                <a:srgbClr val="FFFBF7"/>
              </a:solidFill>
              <a:ln w="38100" cap="rnd">
                <a:solidFill>
                  <a:srgbClr val="0B5304"/>
                </a:solidFill>
                <a:prstDash val="solid"/>
                <a:round/>
              </a:ln>
            </p:spPr>
          </p:sp>
          <p:sp>
            <p:nvSpPr>
              <p:cNvPr id="6" name="TextBox 6"/>
              <p:cNvSpPr txBox="1"/>
              <p:nvPr/>
            </p:nvSpPr>
            <p:spPr>
              <a:xfrm>
                <a:off x="0" y="-38100"/>
                <a:ext cx="1837972" cy="353137"/>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7" name="TextBox 7"/>
            <p:cNvSpPr txBox="1"/>
            <p:nvPr/>
          </p:nvSpPr>
          <p:spPr>
            <a:xfrm>
              <a:off x="770868" y="295187"/>
              <a:ext cx="5437875" cy="643576"/>
            </a:xfrm>
            <a:prstGeom prst="rect">
              <a:avLst/>
            </a:prstGeom>
          </p:spPr>
          <p:txBody>
            <a:bodyPr lIns="0" tIns="0" rIns="0" bIns="0" rtlCol="0" anchor="t">
              <a:spAutoFit/>
            </a:bodyPr>
            <a:lstStyle/>
            <a:p>
              <a:pPr marL="0" lvl="0" indent="0" algn="ctr">
                <a:lnSpc>
                  <a:spcPts val="3660"/>
                </a:lnSpc>
                <a:spcBef>
                  <a:spcPct val="0"/>
                </a:spcBef>
              </a:pPr>
              <a:r>
                <a:rPr lang="en-US" sz="3358" b="1" spc="-130">
                  <a:solidFill>
                    <a:srgbClr val="0B5304"/>
                  </a:solidFill>
                  <a:latin typeface="Noto Sans JP" panose="020B0200000000000000" pitchFamily="50" charset="-128"/>
                  <a:ea typeface="Noto Sans JP" panose="020B0200000000000000" pitchFamily="50" charset="-128"/>
                  <a:cs typeface="Open Sauce Bold"/>
                  <a:sym typeface="Open Sauce Bold"/>
                </a:rPr>
                <a:t>ターゲット</a:t>
              </a:r>
            </a:p>
          </p:txBody>
        </p:sp>
      </p:grpSp>
      <p:sp>
        <p:nvSpPr>
          <p:cNvPr id="8" name="TextBox 8"/>
          <p:cNvSpPr txBox="1"/>
          <p:nvPr/>
        </p:nvSpPr>
        <p:spPr>
          <a:xfrm>
            <a:off x="516676" y="3586536"/>
            <a:ext cx="17771324" cy="636905"/>
          </a:xfrm>
          <a:prstGeom prst="rect">
            <a:avLst/>
          </a:prstGeom>
        </p:spPr>
        <p:txBody>
          <a:bodyPr lIns="0" tIns="0" rIns="0" bIns="0" rtlCol="0" anchor="t">
            <a:spAutoFit/>
          </a:bodyPr>
          <a:lstStyle/>
          <a:p>
            <a:pPr algn="l">
              <a:lnSpc>
                <a:spcPts val="5320"/>
              </a:lnSpc>
              <a:spcBef>
                <a:spcPct val="0"/>
              </a:spcBef>
            </a:pPr>
            <a:r>
              <a:rPr lang="en-US" sz="3800" dirty="0">
                <a:solidFill>
                  <a:srgbClr val="0B5304"/>
                </a:solidFill>
                <a:latin typeface="Noto Sans JP" panose="020B0200000000000000" pitchFamily="50" charset="-128"/>
                <a:ea typeface="Noto Sans JP" panose="020B0200000000000000" pitchFamily="50" charset="-128"/>
                <a:cs typeface="Open Sauce"/>
                <a:sym typeface="Open Sauce"/>
              </a:rPr>
              <a:t>・20代～50代男女　・</a:t>
            </a:r>
            <a:r>
              <a:rPr lang="en-US" sz="3800" dirty="0" err="1">
                <a:solidFill>
                  <a:srgbClr val="0B5304"/>
                </a:solidFill>
                <a:latin typeface="Noto Sans JP" panose="020B0200000000000000" pitchFamily="50" charset="-128"/>
                <a:ea typeface="Noto Sans JP" panose="020B0200000000000000" pitchFamily="50" charset="-128"/>
                <a:cs typeface="Open Sauce"/>
                <a:sym typeface="Open Sauce"/>
              </a:rPr>
              <a:t>健康志向な会社員</a:t>
            </a:r>
            <a:r>
              <a:rPr lang="ja-JP" altLang="en-US" sz="3800" dirty="0" err="1">
                <a:solidFill>
                  <a:srgbClr val="0B5304"/>
                </a:solidFill>
                <a:latin typeface="Noto Sans JP" panose="020B0200000000000000" pitchFamily="50" charset="-128"/>
                <a:ea typeface="Noto Sans JP" panose="020B0200000000000000" pitchFamily="50" charset="-128"/>
                <a:cs typeface="Open Sauce"/>
                <a:sym typeface="Open Sauce"/>
              </a:rPr>
              <a:t>、</a:t>
            </a:r>
            <a:r>
              <a:rPr lang="en-US" sz="3800" dirty="0" err="1">
                <a:solidFill>
                  <a:srgbClr val="0B5304"/>
                </a:solidFill>
                <a:latin typeface="Noto Sans JP" panose="020B0200000000000000" pitchFamily="50" charset="-128"/>
                <a:ea typeface="Noto Sans JP" panose="020B0200000000000000" pitchFamily="50" charset="-128"/>
                <a:cs typeface="Open Sauce"/>
                <a:sym typeface="Open Sauce"/>
              </a:rPr>
              <a:t>主婦・エコライフに関心の高い人</a:t>
            </a:r>
            <a:endParaRPr lang="en-US" sz="3800"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grpSp>
        <p:nvGrpSpPr>
          <p:cNvPr id="9" name="Group 9"/>
          <p:cNvGrpSpPr/>
          <p:nvPr/>
        </p:nvGrpSpPr>
        <p:grpSpPr>
          <a:xfrm>
            <a:off x="516676" y="4697036"/>
            <a:ext cx="5503124" cy="892928"/>
            <a:chOff x="0" y="0"/>
            <a:chExt cx="8590653" cy="1190571"/>
          </a:xfrm>
        </p:grpSpPr>
        <p:grpSp>
          <p:nvGrpSpPr>
            <p:cNvPr id="10" name="Group 10"/>
            <p:cNvGrpSpPr/>
            <p:nvPr/>
          </p:nvGrpSpPr>
          <p:grpSpPr>
            <a:xfrm>
              <a:off x="0" y="0"/>
              <a:ext cx="8590653" cy="1190571"/>
              <a:chOff x="0" y="0"/>
              <a:chExt cx="2273171" cy="315037"/>
            </a:xfrm>
          </p:grpSpPr>
          <p:sp>
            <p:nvSpPr>
              <p:cNvPr id="11" name="Freeform 11"/>
              <p:cNvSpPr/>
              <p:nvPr/>
            </p:nvSpPr>
            <p:spPr>
              <a:xfrm>
                <a:off x="0" y="0"/>
                <a:ext cx="2273172" cy="315037"/>
              </a:xfrm>
              <a:custGeom>
                <a:avLst/>
                <a:gdLst/>
                <a:ahLst/>
                <a:cxnLst/>
                <a:rect l="l" t="t" r="r" b="b"/>
                <a:pathLst>
                  <a:path w="2273172" h="315037">
                    <a:moveTo>
                      <a:pt x="111749" y="0"/>
                    </a:moveTo>
                    <a:lnTo>
                      <a:pt x="2161422" y="0"/>
                    </a:lnTo>
                    <a:cubicBezTo>
                      <a:pt x="2223140" y="0"/>
                      <a:pt x="2273172" y="50032"/>
                      <a:pt x="2273172" y="111749"/>
                    </a:cubicBezTo>
                    <a:lnTo>
                      <a:pt x="2273172" y="203288"/>
                    </a:lnTo>
                    <a:cubicBezTo>
                      <a:pt x="2273172" y="232925"/>
                      <a:pt x="2261398" y="261349"/>
                      <a:pt x="2240441" y="282306"/>
                    </a:cubicBezTo>
                    <a:cubicBezTo>
                      <a:pt x="2219484" y="303263"/>
                      <a:pt x="2191060" y="315037"/>
                      <a:pt x="2161422" y="315037"/>
                    </a:cubicBezTo>
                    <a:lnTo>
                      <a:pt x="111749" y="315037"/>
                    </a:lnTo>
                    <a:cubicBezTo>
                      <a:pt x="50032" y="315037"/>
                      <a:pt x="0" y="265005"/>
                      <a:pt x="0" y="203288"/>
                    </a:cubicBezTo>
                    <a:lnTo>
                      <a:pt x="0" y="111749"/>
                    </a:lnTo>
                    <a:cubicBezTo>
                      <a:pt x="0" y="50032"/>
                      <a:pt x="50032" y="0"/>
                      <a:pt x="111749" y="0"/>
                    </a:cubicBezTo>
                    <a:close/>
                  </a:path>
                </a:pathLst>
              </a:custGeom>
              <a:solidFill>
                <a:srgbClr val="FFFBF7"/>
              </a:solidFill>
              <a:ln w="38100" cap="rnd">
                <a:solidFill>
                  <a:srgbClr val="0B5304"/>
                </a:solidFill>
                <a:prstDash val="solid"/>
                <a:round/>
              </a:ln>
            </p:spPr>
          </p:sp>
          <p:sp>
            <p:nvSpPr>
              <p:cNvPr id="12" name="TextBox 12"/>
              <p:cNvSpPr txBox="1"/>
              <p:nvPr/>
            </p:nvSpPr>
            <p:spPr>
              <a:xfrm>
                <a:off x="0" y="-38100"/>
                <a:ext cx="2273171" cy="353137"/>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3" name="TextBox 13"/>
            <p:cNvSpPr txBox="1"/>
            <p:nvPr/>
          </p:nvSpPr>
          <p:spPr>
            <a:xfrm>
              <a:off x="377734" y="281583"/>
              <a:ext cx="7280327" cy="633012"/>
            </a:xfrm>
            <a:prstGeom prst="rect">
              <a:avLst/>
            </a:prstGeom>
          </p:spPr>
          <p:txBody>
            <a:bodyPr wrap="square" lIns="0" tIns="0" rIns="0" bIns="0" rtlCol="0" anchor="t">
              <a:spAutoFit/>
            </a:bodyPr>
            <a:lstStyle/>
            <a:p>
              <a:pPr marL="0" lvl="0" indent="0" algn="ctr">
                <a:lnSpc>
                  <a:spcPts val="3660"/>
                </a:lnSpc>
                <a:spcBef>
                  <a:spcPct val="0"/>
                </a:spcBef>
              </a:pPr>
              <a:r>
                <a:rPr lang="en-US" sz="3358" b="1" spc="-130" dirty="0">
                  <a:solidFill>
                    <a:srgbClr val="0B5304"/>
                  </a:solidFill>
                  <a:latin typeface="Noto Sans JP" panose="020B0200000000000000" pitchFamily="50" charset="-128"/>
                  <a:ea typeface="Noto Sans JP" panose="020B0200000000000000" pitchFamily="50" charset="-128"/>
                  <a:cs typeface="Open Sauce Bold"/>
                  <a:sym typeface="Open Sauce Bold"/>
                </a:rPr>
                <a:t>ユーザーの課題・ニーズ</a:t>
              </a:r>
            </a:p>
          </p:txBody>
        </p:sp>
      </p:grpSp>
      <p:sp>
        <p:nvSpPr>
          <p:cNvPr id="14" name="TextBox 14"/>
          <p:cNvSpPr txBox="1"/>
          <p:nvPr/>
        </p:nvSpPr>
        <p:spPr>
          <a:xfrm>
            <a:off x="516676" y="5883727"/>
            <a:ext cx="11251929"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・過剰包装やプラスチックごみを減らしたい</a:t>
            </a:r>
          </a:p>
        </p:txBody>
      </p:sp>
      <p:sp>
        <p:nvSpPr>
          <p:cNvPr id="15" name="TextBox 15"/>
          <p:cNvSpPr txBox="1"/>
          <p:nvPr/>
        </p:nvSpPr>
        <p:spPr>
          <a:xfrm>
            <a:off x="1110159" y="6517215"/>
            <a:ext cx="11973418"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⇒量り売りで必要な分だけ購入し、ごみを削減</a:t>
            </a:r>
          </a:p>
        </p:txBody>
      </p:sp>
      <p:sp>
        <p:nvSpPr>
          <p:cNvPr id="16" name="TextBox 16"/>
          <p:cNvSpPr txBox="1"/>
          <p:nvPr/>
        </p:nvSpPr>
        <p:spPr>
          <a:xfrm>
            <a:off x="516676" y="7171251"/>
            <a:ext cx="13160384"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en-US" sz="3999" dirty="0" err="1">
                <a:solidFill>
                  <a:srgbClr val="0B5304"/>
                </a:solidFill>
                <a:latin typeface="Noto Sans JP" panose="020B0200000000000000" pitchFamily="50" charset="-128"/>
                <a:ea typeface="Noto Sans JP" panose="020B0200000000000000" pitchFamily="50" charset="-128"/>
                <a:cs typeface="Open Sauce"/>
                <a:sym typeface="Open Sauce"/>
              </a:rPr>
              <a:t>食品ロスを減らし、環境に配慮した買い物をしたい</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17" name="TextBox 17"/>
          <p:cNvSpPr txBox="1"/>
          <p:nvPr/>
        </p:nvSpPr>
        <p:spPr>
          <a:xfrm>
            <a:off x="1110159" y="7844175"/>
            <a:ext cx="12857824"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⇒無駄なく使い切れる少量購入ができる店を探している</a:t>
            </a:r>
          </a:p>
        </p:txBody>
      </p:sp>
      <p:sp>
        <p:nvSpPr>
          <p:cNvPr id="18" name="TextBox 18"/>
          <p:cNvSpPr txBox="1"/>
          <p:nvPr/>
        </p:nvSpPr>
        <p:spPr>
          <a:xfrm>
            <a:off x="516676" y="8553450"/>
            <a:ext cx="14288391" cy="661015"/>
          </a:xfrm>
          <a:prstGeom prst="rect">
            <a:avLst/>
          </a:prstGeom>
        </p:spPr>
        <p:txBody>
          <a:bodyPr lIns="0" tIns="0" rIns="0" bIns="0" rtlCol="0" anchor="t">
            <a:spAutoFit/>
          </a:bodyPr>
          <a:lstStyle/>
          <a:p>
            <a:pPr algn="l">
              <a:lnSpc>
                <a:spcPts val="5599"/>
              </a:lnSpc>
              <a:spcBef>
                <a:spcPct val="0"/>
              </a:spcBef>
            </a:pPr>
            <a:r>
              <a:rPr lang="en-US" sz="3999">
                <a:solidFill>
                  <a:srgbClr val="0B5304"/>
                </a:solidFill>
                <a:latin typeface="Noto Sans JP" panose="020B0200000000000000" pitchFamily="50" charset="-128"/>
                <a:ea typeface="Noto Sans JP" panose="020B0200000000000000" pitchFamily="50" charset="-128"/>
                <a:cs typeface="Open Sauce"/>
                <a:sym typeface="Open Sauce"/>
              </a:rPr>
              <a:t>・エコ活動をしたいが、家庭でのコンポスト運用が難しい</a:t>
            </a:r>
          </a:p>
        </p:txBody>
      </p:sp>
      <p:sp>
        <p:nvSpPr>
          <p:cNvPr id="19" name="TextBox 19"/>
          <p:cNvSpPr txBox="1"/>
          <p:nvPr/>
        </p:nvSpPr>
        <p:spPr>
          <a:xfrm>
            <a:off x="1074300" y="9210698"/>
            <a:ext cx="12857824"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en-US" sz="3999" dirty="0" err="1">
                <a:solidFill>
                  <a:srgbClr val="0B5304"/>
                </a:solidFill>
                <a:latin typeface="Noto Sans JP" panose="020B0200000000000000" pitchFamily="50" charset="-128"/>
                <a:ea typeface="Noto Sans JP" panose="020B0200000000000000" pitchFamily="50" charset="-128"/>
                <a:cs typeface="Open Sauce"/>
                <a:sym typeface="Open Sauce"/>
              </a:rPr>
              <a:t>家庭の生ごみを無理なく活かせる仕組みに参加したい</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22" name="Freeform 4">
            <a:extLst>
              <a:ext uri="{FF2B5EF4-FFF2-40B4-BE49-F238E27FC236}">
                <a16:creationId xmlns:a16="http://schemas.microsoft.com/office/drawing/2014/main" id="{62958941-9AE5-46F2-AF6A-F8C652CA33D1}"/>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3"/>
            <a:stretch>
              <a:fillRect t="-1021" b="-1021"/>
            </a:stretch>
          </a:blipFill>
        </p:spPr>
      </p:sp>
      <p:grpSp>
        <p:nvGrpSpPr>
          <p:cNvPr id="23" name="Group 8">
            <a:extLst>
              <a:ext uri="{FF2B5EF4-FFF2-40B4-BE49-F238E27FC236}">
                <a16:creationId xmlns:a16="http://schemas.microsoft.com/office/drawing/2014/main" id="{ECFAAAA8-4C1A-4E20-8593-F825C262EA96}"/>
              </a:ext>
            </a:extLst>
          </p:cNvPr>
          <p:cNvGrpSpPr/>
          <p:nvPr/>
        </p:nvGrpSpPr>
        <p:grpSpPr>
          <a:xfrm>
            <a:off x="13878695" y="6063560"/>
            <a:ext cx="4387969" cy="4171637"/>
            <a:chOff x="-22860" y="-29210"/>
            <a:chExt cx="6393180" cy="6366510"/>
          </a:xfrm>
        </p:grpSpPr>
        <p:sp>
          <p:nvSpPr>
            <p:cNvPr id="24" name="Freeform 9">
              <a:extLst>
                <a:ext uri="{FF2B5EF4-FFF2-40B4-BE49-F238E27FC236}">
                  <a16:creationId xmlns:a16="http://schemas.microsoft.com/office/drawing/2014/main" id="{25C14129-A197-4609-9D27-E762DAAC6D38}"/>
                </a:ext>
              </a:extLst>
            </p:cNvPr>
            <p:cNvSpPr/>
            <p:nvPr/>
          </p:nvSpPr>
          <p:spPr>
            <a:xfrm>
              <a:off x="-22860" y="-29210"/>
              <a:ext cx="6393180" cy="6366510"/>
            </a:xfrm>
            <a:custGeom>
              <a:avLst/>
              <a:gdLst/>
              <a:ahLst/>
              <a:cxnLst/>
              <a:rect l="l" t="t" r="r" b="b"/>
              <a:pathLst>
                <a:path w="6393180" h="6366510">
                  <a:moveTo>
                    <a:pt x="5767070" y="4351020"/>
                  </a:moveTo>
                  <a:cubicBezTo>
                    <a:pt x="5833110" y="4271010"/>
                    <a:pt x="6283960" y="3223260"/>
                    <a:pt x="6338570" y="3114040"/>
                  </a:cubicBezTo>
                  <a:cubicBezTo>
                    <a:pt x="6393180" y="3004820"/>
                    <a:pt x="6372860" y="2501900"/>
                    <a:pt x="6336030" y="2360930"/>
                  </a:cubicBezTo>
                  <a:cubicBezTo>
                    <a:pt x="6299200" y="2219960"/>
                    <a:pt x="6080760" y="1901190"/>
                    <a:pt x="5985510" y="1888490"/>
                  </a:cubicBezTo>
                  <a:cubicBezTo>
                    <a:pt x="5890260" y="1875790"/>
                    <a:pt x="5208270" y="2169160"/>
                    <a:pt x="5114290" y="2258060"/>
                  </a:cubicBezTo>
                  <a:cubicBezTo>
                    <a:pt x="5044440" y="2324100"/>
                    <a:pt x="4718050" y="2791460"/>
                    <a:pt x="4718050" y="2791460"/>
                  </a:cubicBezTo>
                  <a:cubicBezTo>
                    <a:pt x="4718050" y="2791460"/>
                    <a:pt x="4682490" y="2797810"/>
                    <a:pt x="4681220" y="2800350"/>
                  </a:cubicBezTo>
                  <a:cubicBezTo>
                    <a:pt x="4720590"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300"/>
                    <a:pt x="2603500" y="4605020"/>
                    <a:pt x="2651760" y="4579620"/>
                  </a:cubicBezTo>
                  <a:cubicBezTo>
                    <a:pt x="2661920" y="4582160"/>
                    <a:pt x="2693670" y="4589780"/>
                    <a:pt x="2706370" y="4594860"/>
                  </a:cubicBezTo>
                  <a:cubicBezTo>
                    <a:pt x="2588260" y="4659630"/>
                    <a:pt x="2373630" y="4817110"/>
                    <a:pt x="2270760" y="4898390"/>
                  </a:cubicBezTo>
                  <a:cubicBezTo>
                    <a:pt x="2211070" y="4945380"/>
                    <a:pt x="1604010" y="5411470"/>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70"/>
                    <a:pt x="4526280" y="5495290"/>
                  </a:cubicBezTo>
                  <a:cubicBezTo>
                    <a:pt x="4528820" y="5497830"/>
                    <a:pt x="4795520" y="5697220"/>
                    <a:pt x="4795520" y="5697220"/>
                  </a:cubicBezTo>
                  <a:cubicBezTo>
                    <a:pt x="4795520" y="5697220"/>
                    <a:pt x="5057140" y="6065520"/>
                    <a:pt x="5124450" y="6078220"/>
                  </a:cubicBezTo>
                  <a:cubicBezTo>
                    <a:pt x="5180330" y="6080760"/>
                    <a:pt x="5481320" y="5895340"/>
                    <a:pt x="5513070" y="5859780"/>
                  </a:cubicBezTo>
                  <a:cubicBezTo>
                    <a:pt x="5544820" y="5824220"/>
                    <a:pt x="5679440" y="5610860"/>
                    <a:pt x="5689600" y="5574030"/>
                  </a:cubicBezTo>
                  <a:cubicBezTo>
                    <a:pt x="5699760" y="5537200"/>
                    <a:pt x="5289550" y="5177790"/>
                    <a:pt x="5289550" y="5177790"/>
                  </a:cubicBezTo>
                  <a:lnTo>
                    <a:pt x="5166360" y="4975860"/>
                  </a:lnTo>
                  <a:cubicBezTo>
                    <a:pt x="5166360" y="4975860"/>
                    <a:pt x="5698490" y="4431030"/>
                    <a:pt x="5764530" y="4351020"/>
                  </a:cubicBezTo>
                  <a:close/>
                </a:path>
              </a:pathLst>
            </a:custGeom>
            <a:blipFill>
              <a:blip r:embed="rId4"/>
              <a:stretch>
                <a:fillRect l="-13990" r="-13990"/>
              </a:stretch>
            </a:blipFill>
          </p:spPr>
          <p:txBody>
            <a:bodyPr/>
            <a:lstStyle/>
            <a:p>
              <a:endParaRPr lang="ja-JP"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grpSp>
        <p:nvGrpSpPr>
          <p:cNvPr id="2" name="Group 2"/>
          <p:cNvGrpSpPr/>
          <p:nvPr/>
        </p:nvGrpSpPr>
        <p:grpSpPr>
          <a:xfrm>
            <a:off x="474840" y="1795304"/>
            <a:ext cx="2671705" cy="828101"/>
            <a:chOff x="0" y="0"/>
            <a:chExt cx="3562273" cy="1104134"/>
          </a:xfrm>
        </p:grpSpPr>
        <p:grpSp>
          <p:nvGrpSpPr>
            <p:cNvPr id="3" name="Group 3"/>
            <p:cNvGrpSpPr/>
            <p:nvPr/>
          </p:nvGrpSpPr>
          <p:grpSpPr>
            <a:xfrm>
              <a:off x="0" y="0"/>
              <a:ext cx="3562273" cy="1104134"/>
              <a:chOff x="0" y="0"/>
              <a:chExt cx="992206" cy="307536"/>
            </a:xfrm>
          </p:grpSpPr>
          <p:sp>
            <p:nvSpPr>
              <p:cNvPr id="4" name="Freeform 4"/>
              <p:cNvSpPr/>
              <p:nvPr/>
            </p:nvSpPr>
            <p:spPr>
              <a:xfrm>
                <a:off x="0" y="0"/>
                <a:ext cx="992206" cy="307536"/>
              </a:xfrm>
              <a:custGeom>
                <a:avLst/>
                <a:gdLst/>
                <a:ahLst/>
                <a:cxnLst/>
                <a:rect l="l" t="t" r="r" b="b"/>
                <a:pathLst>
                  <a:path w="992206" h="307536">
                    <a:moveTo>
                      <a:pt x="153768" y="0"/>
                    </a:moveTo>
                    <a:lnTo>
                      <a:pt x="838438" y="0"/>
                    </a:lnTo>
                    <a:cubicBezTo>
                      <a:pt x="923362" y="0"/>
                      <a:pt x="992206" y="68844"/>
                      <a:pt x="992206" y="153768"/>
                    </a:cubicBezTo>
                    <a:lnTo>
                      <a:pt x="992206" y="153768"/>
                    </a:lnTo>
                    <a:cubicBezTo>
                      <a:pt x="992206" y="194550"/>
                      <a:pt x="976006" y="233662"/>
                      <a:pt x="947169" y="262499"/>
                    </a:cubicBezTo>
                    <a:cubicBezTo>
                      <a:pt x="918331" y="291336"/>
                      <a:pt x="879220" y="307536"/>
                      <a:pt x="838438" y="307536"/>
                    </a:cubicBezTo>
                    <a:lnTo>
                      <a:pt x="153768" y="307536"/>
                    </a:lnTo>
                    <a:cubicBezTo>
                      <a:pt x="112986" y="307536"/>
                      <a:pt x="73875" y="291336"/>
                      <a:pt x="45038" y="262499"/>
                    </a:cubicBezTo>
                    <a:cubicBezTo>
                      <a:pt x="16201" y="233662"/>
                      <a:pt x="0" y="194550"/>
                      <a:pt x="0" y="153768"/>
                    </a:cubicBezTo>
                    <a:lnTo>
                      <a:pt x="0" y="153768"/>
                    </a:lnTo>
                    <a:cubicBezTo>
                      <a:pt x="0" y="112986"/>
                      <a:pt x="16201" y="73875"/>
                      <a:pt x="45038" y="45038"/>
                    </a:cubicBezTo>
                    <a:cubicBezTo>
                      <a:pt x="73875" y="16201"/>
                      <a:pt x="112986" y="0"/>
                      <a:pt x="153768" y="0"/>
                    </a:cubicBezTo>
                    <a:close/>
                  </a:path>
                </a:pathLst>
              </a:custGeom>
              <a:solidFill>
                <a:srgbClr val="FFFBF7"/>
              </a:solidFill>
              <a:ln w="38100" cap="rnd">
                <a:solidFill>
                  <a:srgbClr val="0B5304"/>
                </a:solidFill>
                <a:prstDash val="solid"/>
                <a:round/>
              </a:ln>
            </p:spPr>
          </p:sp>
          <p:sp>
            <p:nvSpPr>
              <p:cNvPr id="5" name="TextBox 5"/>
              <p:cNvSpPr txBox="1"/>
              <p:nvPr/>
            </p:nvSpPr>
            <p:spPr>
              <a:xfrm>
                <a:off x="0" y="-38100"/>
                <a:ext cx="992206"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6" name="TextBox 6"/>
            <p:cNvSpPr txBox="1"/>
            <p:nvPr/>
          </p:nvSpPr>
          <p:spPr>
            <a:xfrm>
              <a:off x="386611" y="274829"/>
              <a:ext cx="2788840" cy="583051"/>
            </a:xfrm>
            <a:prstGeom prst="rect">
              <a:avLst/>
            </a:prstGeom>
          </p:spPr>
          <p:txBody>
            <a:bodyPr lIns="0" tIns="0" rIns="0" bIns="0" rtlCol="0" anchor="t">
              <a:spAutoFit/>
            </a:bodyPr>
            <a:lstStyle/>
            <a:p>
              <a:pPr marL="0" lvl="0" indent="0" algn="ctr">
                <a:lnSpc>
                  <a:spcPts val="3313"/>
                </a:lnSpc>
                <a:spcBef>
                  <a:spcPct val="0"/>
                </a:spcBef>
              </a:pPr>
              <a:r>
                <a:rPr lang="en-US" sz="3040" b="1" spc="-118">
                  <a:solidFill>
                    <a:srgbClr val="0B5304"/>
                  </a:solidFill>
                  <a:latin typeface="Noto Sans JP" panose="020B0200000000000000" pitchFamily="50" charset="-128"/>
                  <a:ea typeface="Noto Sans JP" panose="020B0200000000000000" pitchFamily="50" charset="-128"/>
                  <a:cs typeface="Open Sauce Bold"/>
                  <a:sym typeface="Open Sauce Bold"/>
                </a:rPr>
                <a:t>TOPページ</a:t>
              </a:r>
            </a:p>
          </p:txBody>
        </p:sp>
      </p:grpSp>
      <p:sp>
        <p:nvSpPr>
          <p:cNvPr id="21" name="TextBox 21"/>
          <p:cNvSpPr txBox="1"/>
          <p:nvPr/>
        </p:nvSpPr>
        <p:spPr>
          <a:xfrm>
            <a:off x="5410200" y="190500"/>
            <a:ext cx="6875835" cy="1260345"/>
          </a:xfrm>
          <a:prstGeom prst="rect">
            <a:avLst/>
          </a:prstGeom>
        </p:spPr>
        <p:txBody>
          <a:bodyPr wrap="square" lIns="0" tIns="0" rIns="0" bIns="0" rtlCol="0" anchor="t">
            <a:spAutoFit/>
          </a:bodyPr>
          <a:lstStyle/>
          <a:p>
            <a:pPr algn="ctr">
              <a:lnSpc>
                <a:spcPts val="11200"/>
              </a:lnSpc>
            </a:pPr>
            <a:r>
              <a:rPr lang="ja-JP" altLang="en-US" sz="7200" b="1" dirty="0">
                <a:solidFill>
                  <a:srgbClr val="0B5304"/>
                </a:solidFill>
                <a:latin typeface="Meiryo UI" panose="020B0604030504040204" pitchFamily="50" charset="-128"/>
                <a:ea typeface="Meiryo UI" panose="020B0604030504040204" pitchFamily="50" charset="-128"/>
                <a:cs typeface="Poppins Bold"/>
                <a:sym typeface="Poppins Bold"/>
              </a:rPr>
              <a:t>コンテンツ構成</a:t>
            </a:r>
            <a:endParaRPr lang="en-US" sz="7200" b="1" dirty="0">
              <a:solidFill>
                <a:srgbClr val="0B5304"/>
              </a:solidFill>
              <a:latin typeface="Meiryo UI" panose="020B0604030504040204" pitchFamily="50" charset="-128"/>
              <a:ea typeface="Meiryo UI" panose="020B0604030504040204" pitchFamily="50" charset="-128"/>
              <a:cs typeface="Poppins Bold"/>
              <a:sym typeface="Poppins Bold"/>
            </a:endParaRPr>
          </a:p>
        </p:txBody>
      </p:sp>
      <p:sp>
        <p:nvSpPr>
          <p:cNvPr id="23" name="TextBox 23"/>
          <p:cNvSpPr txBox="1"/>
          <p:nvPr/>
        </p:nvSpPr>
        <p:spPr>
          <a:xfrm>
            <a:off x="307769" y="2725997"/>
            <a:ext cx="2838776" cy="660400"/>
          </a:xfrm>
          <a:prstGeom prst="rect">
            <a:avLst/>
          </a:prstGeom>
        </p:spPr>
        <p:txBody>
          <a:bodyPr wrap="square"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メニュー</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24" name="TextBox 24"/>
          <p:cNvSpPr txBox="1"/>
          <p:nvPr/>
        </p:nvSpPr>
        <p:spPr>
          <a:xfrm>
            <a:off x="1186153" y="3345684"/>
            <a:ext cx="3916980" cy="3512949"/>
          </a:xfrm>
          <a:prstGeom prst="rect">
            <a:avLst/>
          </a:prstGeom>
        </p:spPr>
        <p:txBody>
          <a:bodyPr wrap="square" lIns="0" tIns="0" rIns="0" bIns="0" rtlCol="0" anchor="t">
            <a:spAutoFit/>
          </a:bodyPr>
          <a:lstStyle/>
          <a:p>
            <a:pPr algn="l">
              <a:lnSpc>
                <a:spcPts val="5599"/>
              </a:lnSpc>
            </a:pPr>
            <a:r>
              <a:rPr lang="ja-JP" altLang="en-US" sz="3600" dirty="0">
                <a:solidFill>
                  <a:srgbClr val="0B5304"/>
                </a:solidFill>
                <a:latin typeface="Noto Sans JP" panose="020B0200000000000000" pitchFamily="50" charset="-128"/>
                <a:ea typeface="Noto Sans JP" panose="020B0200000000000000" pitchFamily="50" charset="-128"/>
                <a:cs typeface="Open Sauce"/>
                <a:sym typeface="Open Sauce"/>
              </a:rPr>
              <a:t>商品・サービス</a:t>
            </a:r>
            <a:endParaRPr lang="en-US" altLang="ja-JP" sz="3600"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pPr>
            <a:r>
              <a:rPr lang="ja-JP" altLang="en-US" sz="3600" dirty="0">
                <a:solidFill>
                  <a:srgbClr val="0B5304"/>
                </a:solidFill>
                <a:latin typeface="Noto Sans JP" panose="020B0200000000000000" pitchFamily="50" charset="-128"/>
                <a:ea typeface="Noto Sans JP" panose="020B0200000000000000" pitchFamily="50" charset="-128"/>
                <a:cs typeface="Open Sauce"/>
                <a:sym typeface="Open Sauce"/>
              </a:rPr>
              <a:t>店舗・アクセス</a:t>
            </a:r>
            <a:endParaRPr lang="en-US" altLang="ja-JP" sz="3600"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pPr>
            <a:r>
              <a:rPr lang="ja-JP" altLang="en-US" sz="3600" dirty="0">
                <a:solidFill>
                  <a:srgbClr val="0B5304"/>
                </a:solidFill>
                <a:latin typeface="Noto Sans JP" panose="020B0200000000000000" pitchFamily="50" charset="-128"/>
                <a:ea typeface="Noto Sans JP" panose="020B0200000000000000" pitchFamily="50" charset="-128"/>
                <a:cs typeface="Open Sauce"/>
                <a:sym typeface="Open Sauce"/>
              </a:rPr>
              <a:t>レシピ</a:t>
            </a:r>
            <a:endParaRPr lang="en-US" altLang="ja-JP" sz="3600"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pPr>
            <a:r>
              <a:rPr lang="ja-JP" altLang="en-US" sz="3600" dirty="0">
                <a:solidFill>
                  <a:srgbClr val="0B5304"/>
                </a:solidFill>
                <a:latin typeface="Noto Sans JP" panose="020B0200000000000000" pitchFamily="50" charset="-128"/>
                <a:ea typeface="Noto Sans JP" panose="020B0200000000000000" pitchFamily="50" charset="-128"/>
                <a:cs typeface="Open Sauce"/>
                <a:sym typeface="Open Sauce"/>
              </a:rPr>
              <a:t>お知らせ</a:t>
            </a:r>
            <a:endParaRPr lang="en-US" sz="3600"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spcBef>
                <a:spcPct val="0"/>
              </a:spcBef>
            </a:pPr>
            <a:r>
              <a:rPr lang="ja-JP" altLang="en-US" sz="3600" dirty="0">
                <a:solidFill>
                  <a:srgbClr val="0B5304"/>
                </a:solidFill>
                <a:latin typeface="Noto Sans JP" panose="020B0200000000000000" pitchFamily="50" charset="-128"/>
                <a:ea typeface="Noto Sans JP" panose="020B0200000000000000" pitchFamily="50" charset="-128"/>
                <a:cs typeface="Open Sauce"/>
                <a:sym typeface="Open Sauce"/>
              </a:rPr>
              <a:t>お問い合わせ</a:t>
            </a:r>
            <a:endParaRPr lang="en-US" sz="3600"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31" name="TextBox 31"/>
          <p:cNvSpPr txBox="1"/>
          <p:nvPr/>
        </p:nvSpPr>
        <p:spPr>
          <a:xfrm>
            <a:off x="277163" y="7274918"/>
            <a:ext cx="5734960" cy="661015"/>
          </a:xfrm>
          <a:prstGeom prst="rect">
            <a:avLst/>
          </a:prstGeom>
        </p:spPr>
        <p:txBody>
          <a:bodyPr wrap="square"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・店のコンセプト・理念</a:t>
            </a:r>
          </a:p>
        </p:txBody>
      </p:sp>
      <p:sp>
        <p:nvSpPr>
          <p:cNvPr id="33" name="TextBox 33"/>
          <p:cNvSpPr txBox="1"/>
          <p:nvPr/>
        </p:nvSpPr>
        <p:spPr>
          <a:xfrm>
            <a:off x="277163" y="8317206"/>
            <a:ext cx="4440580" cy="660400"/>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ギャラリー</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34" name="TextBox 34"/>
          <p:cNvSpPr txBox="1"/>
          <p:nvPr/>
        </p:nvSpPr>
        <p:spPr>
          <a:xfrm>
            <a:off x="1160753" y="9028371"/>
            <a:ext cx="5232091" cy="661015"/>
          </a:xfrm>
          <a:prstGeom prst="rect">
            <a:avLst/>
          </a:prstGeom>
        </p:spPr>
        <p:txBody>
          <a:bodyPr lIns="0" tIns="0" rIns="0" bIns="0" rtlCol="0" anchor="t">
            <a:spAutoFit/>
          </a:bodyPr>
          <a:lstStyle/>
          <a:p>
            <a:pPr algn="l">
              <a:lnSpc>
                <a:spcPts val="5599"/>
              </a:lnSpc>
              <a:spcBef>
                <a:spcPct val="0"/>
              </a:spcBef>
            </a:pPr>
            <a:r>
              <a:rPr lang="en-US" sz="3600" dirty="0" err="1">
                <a:solidFill>
                  <a:srgbClr val="0B5304"/>
                </a:solidFill>
                <a:latin typeface="Noto Sans JP" panose="020B0200000000000000" pitchFamily="50" charset="-128"/>
                <a:ea typeface="Noto Sans JP" panose="020B0200000000000000" pitchFamily="50" charset="-128"/>
                <a:cs typeface="Open Sauce"/>
                <a:sym typeface="Open Sauce"/>
              </a:rPr>
              <a:t>コンポスト、畑</a:t>
            </a:r>
            <a:endParaRPr lang="en-US" sz="3600"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grpSp>
        <p:nvGrpSpPr>
          <p:cNvPr id="15" name="グループ化 14">
            <a:extLst>
              <a:ext uri="{FF2B5EF4-FFF2-40B4-BE49-F238E27FC236}">
                <a16:creationId xmlns:a16="http://schemas.microsoft.com/office/drawing/2014/main" id="{BA6AE2FA-76E8-40EE-AB03-DFB277CCCCEE}"/>
              </a:ext>
            </a:extLst>
          </p:cNvPr>
          <p:cNvGrpSpPr/>
          <p:nvPr/>
        </p:nvGrpSpPr>
        <p:grpSpPr>
          <a:xfrm>
            <a:off x="7383272" y="1551424"/>
            <a:ext cx="10571559" cy="8735576"/>
            <a:chOff x="6713919" y="1722349"/>
            <a:chExt cx="10571559" cy="8735576"/>
          </a:xfrm>
        </p:grpSpPr>
        <p:pic>
          <p:nvPicPr>
            <p:cNvPr id="16" name="図 15">
              <a:extLst>
                <a:ext uri="{FF2B5EF4-FFF2-40B4-BE49-F238E27FC236}">
                  <a16:creationId xmlns:a16="http://schemas.microsoft.com/office/drawing/2014/main" id="{17BAC08D-789C-4C34-9C31-7F258594B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919" y="1722349"/>
              <a:ext cx="10571559" cy="5943600"/>
            </a:xfrm>
            <a:prstGeom prst="rect">
              <a:avLst/>
            </a:prstGeom>
          </p:spPr>
        </p:pic>
        <p:pic>
          <p:nvPicPr>
            <p:cNvPr id="19" name="図 18">
              <a:extLst>
                <a:ext uri="{FF2B5EF4-FFF2-40B4-BE49-F238E27FC236}">
                  <a16:creationId xmlns:a16="http://schemas.microsoft.com/office/drawing/2014/main" id="{6A44EE08-71E8-4953-9FED-DFFFFEDDBB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067"/>
            <a:stretch/>
          </p:blipFill>
          <p:spPr>
            <a:xfrm>
              <a:off x="6744399" y="7665948"/>
              <a:ext cx="5232091" cy="2791977"/>
            </a:xfrm>
            <a:prstGeom prst="rect">
              <a:avLst/>
            </a:prstGeom>
          </p:spPr>
        </p:pic>
        <p:pic>
          <p:nvPicPr>
            <p:cNvPr id="20" name="図 19">
              <a:extLst>
                <a:ext uri="{FF2B5EF4-FFF2-40B4-BE49-F238E27FC236}">
                  <a16:creationId xmlns:a16="http://schemas.microsoft.com/office/drawing/2014/main" id="{DE2BE1C2-6482-46D9-8E91-5977DD8261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67"/>
            <a:stretch/>
          </p:blipFill>
          <p:spPr>
            <a:xfrm>
              <a:off x="11976490" y="7665948"/>
              <a:ext cx="5308988" cy="2791977"/>
            </a:xfrm>
            <a:prstGeom prst="rect">
              <a:avLst/>
            </a:prstGeom>
          </p:spPr>
        </p:pic>
      </p:grpSp>
      <p:sp>
        <p:nvSpPr>
          <p:cNvPr id="22" name="テキスト ボックス 21">
            <a:extLst>
              <a:ext uri="{FF2B5EF4-FFF2-40B4-BE49-F238E27FC236}">
                <a16:creationId xmlns:a16="http://schemas.microsoft.com/office/drawing/2014/main" id="{4757509C-1BE8-4FED-9BA6-9AABE9E4D969}"/>
              </a:ext>
            </a:extLst>
          </p:cNvPr>
          <p:cNvSpPr txBox="1"/>
          <p:nvPr/>
        </p:nvSpPr>
        <p:spPr>
          <a:xfrm>
            <a:off x="15553212" y="966648"/>
            <a:ext cx="2401619" cy="584775"/>
          </a:xfrm>
          <a:prstGeom prst="rect">
            <a:avLst/>
          </a:prstGeom>
          <a:noFill/>
        </p:spPr>
        <p:txBody>
          <a:bodyPr wrap="none" rtlCol="0">
            <a:spAutoFit/>
          </a:bodyPr>
          <a:lstStyle/>
          <a:p>
            <a:r>
              <a:rPr kumimoji="1" lang="ja-JP" altLang="en-US" sz="3200" dirty="0"/>
              <a:t>＜イメージ＞</a:t>
            </a:r>
          </a:p>
        </p:txBody>
      </p:sp>
      <p:sp>
        <p:nvSpPr>
          <p:cNvPr id="25" name="Freeform 4">
            <a:extLst>
              <a:ext uri="{FF2B5EF4-FFF2-40B4-BE49-F238E27FC236}">
                <a16:creationId xmlns:a16="http://schemas.microsoft.com/office/drawing/2014/main" id="{4F92DAE2-0E42-4892-A12F-45A770F699B0}"/>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6"/>
            <a:stretch>
              <a:fillRect t="-1021" b="-1021"/>
            </a:stretch>
          </a:blipFill>
        </p:spPr>
      </p:sp>
    </p:spTree>
    <p:extLst>
      <p:ext uri="{BB962C8B-B14F-4D97-AF65-F5344CB8AC3E}">
        <p14:creationId xmlns:p14="http://schemas.microsoft.com/office/powerpoint/2010/main" val="422432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grpSp>
        <p:nvGrpSpPr>
          <p:cNvPr id="2" name="Group 2"/>
          <p:cNvGrpSpPr/>
          <p:nvPr/>
        </p:nvGrpSpPr>
        <p:grpSpPr>
          <a:xfrm>
            <a:off x="446854" y="2217280"/>
            <a:ext cx="3695753" cy="828101"/>
            <a:chOff x="0" y="0"/>
            <a:chExt cx="4927671" cy="1104134"/>
          </a:xfrm>
        </p:grpSpPr>
        <p:grpSp>
          <p:nvGrpSpPr>
            <p:cNvPr id="3" name="Group 3"/>
            <p:cNvGrpSpPr/>
            <p:nvPr/>
          </p:nvGrpSpPr>
          <p:grpSpPr>
            <a:xfrm>
              <a:off x="0" y="0"/>
              <a:ext cx="4927671" cy="1104134"/>
              <a:chOff x="0" y="0"/>
              <a:chExt cx="1372513" cy="307536"/>
            </a:xfrm>
          </p:grpSpPr>
          <p:sp>
            <p:nvSpPr>
              <p:cNvPr id="4" name="Freeform 4"/>
              <p:cNvSpPr/>
              <p:nvPr/>
            </p:nvSpPr>
            <p:spPr>
              <a:xfrm>
                <a:off x="0" y="0"/>
                <a:ext cx="1372513" cy="307536"/>
              </a:xfrm>
              <a:custGeom>
                <a:avLst/>
                <a:gdLst/>
                <a:ahLst/>
                <a:cxnLst/>
                <a:rect l="l" t="t" r="r" b="b"/>
                <a:pathLst>
                  <a:path w="1372513" h="307536">
                    <a:moveTo>
                      <a:pt x="153768" y="0"/>
                    </a:moveTo>
                    <a:lnTo>
                      <a:pt x="1218745" y="0"/>
                    </a:lnTo>
                    <a:cubicBezTo>
                      <a:pt x="1303669" y="0"/>
                      <a:pt x="1372513" y="68844"/>
                      <a:pt x="1372513" y="153768"/>
                    </a:cubicBezTo>
                    <a:lnTo>
                      <a:pt x="1372513" y="153768"/>
                    </a:lnTo>
                    <a:cubicBezTo>
                      <a:pt x="1372513" y="194550"/>
                      <a:pt x="1356312" y="233662"/>
                      <a:pt x="1327475" y="262499"/>
                    </a:cubicBezTo>
                    <a:cubicBezTo>
                      <a:pt x="1298638" y="291336"/>
                      <a:pt x="1259527" y="307536"/>
                      <a:pt x="1218745" y="307536"/>
                    </a:cubicBezTo>
                    <a:lnTo>
                      <a:pt x="153768" y="307536"/>
                    </a:lnTo>
                    <a:cubicBezTo>
                      <a:pt x="112986" y="307536"/>
                      <a:pt x="73875" y="291336"/>
                      <a:pt x="45038" y="262499"/>
                    </a:cubicBezTo>
                    <a:cubicBezTo>
                      <a:pt x="16201" y="233662"/>
                      <a:pt x="0" y="194550"/>
                      <a:pt x="0" y="153768"/>
                    </a:cubicBezTo>
                    <a:lnTo>
                      <a:pt x="0" y="153768"/>
                    </a:lnTo>
                    <a:cubicBezTo>
                      <a:pt x="0" y="112986"/>
                      <a:pt x="16201" y="73875"/>
                      <a:pt x="45038" y="45038"/>
                    </a:cubicBezTo>
                    <a:cubicBezTo>
                      <a:pt x="73875" y="16201"/>
                      <a:pt x="112986" y="0"/>
                      <a:pt x="153768" y="0"/>
                    </a:cubicBezTo>
                    <a:close/>
                  </a:path>
                </a:pathLst>
              </a:custGeom>
              <a:solidFill>
                <a:srgbClr val="FFFBF7"/>
              </a:solidFill>
              <a:ln w="38100" cap="rnd">
                <a:solidFill>
                  <a:srgbClr val="0B5304"/>
                </a:solidFill>
                <a:prstDash val="solid"/>
                <a:round/>
              </a:ln>
            </p:spPr>
          </p:sp>
          <p:sp>
            <p:nvSpPr>
              <p:cNvPr id="5" name="TextBox 5"/>
              <p:cNvSpPr txBox="1"/>
              <p:nvPr/>
            </p:nvSpPr>
            <p:spPr>
              <a:xfrm>
                <a:off x="0" y="-38100"/>
                <a:ext cx="1372513"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6" name="TextBox 6"/>
            <p:cNvSpPr txBox="1"/>
            <p:nvPr/>
          </p:nvSpPr>
          <p:spPr>
            <a:xfrm>
              <a:off x="534797" y="274829"/>
              <a:ext cx="3857786" cy="583051"/>
            </a:xfrm>
            <a:prstGeom prst="rect">
              <a:avLst/>
            </a:prstGeom>
          </p:spPr>
          <p:txBody>
            <a:bodyPr lIns="0" tIns="0" rIns="0" bIns="0" rtlCol="0" anchor="t">
              <a:spAutoFit/>
            </a:bodyPr>
            <a:lstStyle/>
            <a:p>
              <a:pPr marL="0" lvl="0" indent="0" algn="ctr">
                <a:lnSpc>
                  <a:spcPts val="3313"/>
                </a:lnSpc>
                <a:spcBef>
                  <a:spcPct val="0"/>
                </a:spcBef>
              </a:pPr>
              <a:r>
                <a:rPr lang="en-US" sz="3040" b="1" spc="-118" dirty="0" err="1">
                  <a:solidFill>
                    <a:srgbClr val="0B5304"/>
                  </a:solidFill>
                  <a:latin typeface="Noto Sans JP" panose="020B0200000000000000" pitchFamily="50" charset="-128"/>
                  <a:ea typeface="Noto Sans JP" panose="020B0200000000000000" pitchFamily="50" charset="-128"/>
                  <a:cs typeface="Open Sauce Bold"/>
                  <a:sym typeface="Open Sauce Bold"/>
                </a:rPr>
                <a:t>トーン&amp;マナ</a:t>
              </a:r>
              <a:r>
                <a:rPr lang="en-US" sz="3040" b="1" spc="-118" dirty="0">
                  <a:solidFill>
                    <a:srgbClr val="0B5304"/>
                  </a:solidFill>
                  <a:latin typeface="Noto Sans JP" panose="020B0200000000000000" pitchFamily="50" charset="-128"/>
                  <a:ea typeface="Noto Sans JP" panose="020B0200000000000000" pitchFamily="50" charset="-128"/>
                  <a:cs typeface="Open Sauce Bold"/>
                  <a:sym typeface="Open Sauce Bold"/>
                </a:rPr>
                <a:t>ー</a:t>
              </a:r>
            </a:p>
          </p:txBody>
        </p:sp>
      </p:grpSp>
      <p:grpSp>
        <p:nvGrpSpPr>
          <p:cNvPr id="7" name="Group 7"/>
          <p:cNvGrpSpPr/>
          <p:nvPr/>
        </p:nvGrpSpPr>
        <p:grpSpPr>
          <a:xfrm>
            <a:off x="6324600" y="2217280"/>
            <a:ext cx="3695753" cy="828101"/>
            <a:chOff x="0" y="0"/>
            <a:chExt cx="4927671" cy="1104134"/>
          </a:xfrm>
        </p:grpSpPr>
        <p:grpSp>
          <p:nvGrpSpPr>
            <p:cNvPr id="8" name="Group 8"/>
            <p:cNvGrpSpPr/>
            <p:nvPr/>
          </p:nvGrpSpPr>
          <p:grpSpPr>
            <a:xfrm>
              <a:off x="0" y="0"/>
              <a:ext cx="4927671" cy="1104134"/>
              <a:chOff x="0" y="0"/>
              <a:chExt cx="1372513" cy="307536"/>
            </a:xfrm>
          </p:grpSpPr>
          <p:sp>
            <p:nvSpPr>
              <p:cNvPr id="9" name="Freeform 9"/>
              <p:cNvSpPr/>
              <p:nvPr/>
            </p:nvSpPr>
            <p:spPr>
              <a:xfrm>
                <a:off x="0" y="0"/>
                <a:ext cx="1372513" cy="307536"/>
              </a:xfrm>
              <a:custGeom>
                <a:avLst/>
                <a:gdLst/>
                <a:ahLst/>
                <a:cxnLst/>
                <a:rect l="l" t="t" r="r" b="b"/>
                <a:pathLst>
                  <a:path w="1372513" h="307536">
                    <a:moveTo>
                      <a:pt x="153768" y="0"/>
                    </a:moveTo>
                    <a:lnTo>
                      <a:pt x="1218745" y="0"/>
                    </a:lnTo>
                    <a:cubicBezTo>
                      <a:pt x="1303669" y="0"/>
                      <a:pt x="1372513" y="68844"/>
                      <a:pt x="1372513" y="153768"/>
                    </a:cubicBezTo>
                    <a:lnTo>
                      <a:pt x="1372513" y="153768"/>
                    </a:lnTo>
                    <a:cubicBezTo>
                      <a:pt x="1372513" y="194550"/>
                      <a:pt x="1356312" y="233662"/>
                      <a:pt x="1327475" y="262499"/>
                    </a:cubicBezTo>
                    <a:cubicBezTo>
                      <a:pt x="1298638" y="291336"/>
                      <a:pt x="1259527" y="307536"/>
                      <a:pt x="1218745" y="307536"/>
                    </a:cubicBezTo>
                    <a:lnTo>
                      <a:pt x="153768" y="307536"/>
                    </a:lnTo>
                    <a:cubicBezTo>
                      <a:pt x="112986" y="307536"/>
                      <a:pt x="73875" y="291336"/>
                      <a:pt x="45038" y="262499"/>
                    </a:cubicBezTo>
                    <a:cubicBezTo>
                      <a:pt x="16201" y="233662"/>
                      <a:pt x="0" y="194550"/>
                      <a:pt x="0" y="153768"/>
                    </a:cubicBezTo>
                    <a:lnTo>
                      <a:pt x="0" y="153768"/>
                    </a:lnTo>
                    <a:cubicBezTo>
                      <a:pt x="0" y="112986"/>
                      <a:pt x="16201" y="73875"/>
                      <a:pt x="45038" y="45038"/>
                    </a:cubicBezTo>
                    <a:cubicBezTo>
                      <a:pt x="73875" y="16201"/>
                      <a:pt x="112986" y="0"/>
                      <a:pt x="153768" y="0"/>
                    </a:cubicBezTo>
                    <a:close/>
                  </a:path>
                </a:pathLst>
              </a:custGeom>
              <a:solidFill>
                <a:srgbClr val="FFFBF7"/>
              </a:solidFill>
              <a:ln w="38100" cap="rnd">
                <a:solidFill>
                  <a:srgbClr val="0B5304"/>
                </a:solidFill>
                <a:prstDash val="solid"/>
                <a:round/>
              </a:ln>
            </p:spPr>
          </p:sp>
          <p:sp>
            <p:nvSpPr>
              <p:cNvPr id="10" name="TextBox 10"/>
              <p:cNvSpPr txBox="1"/>
              <p:nvPr/>
            </p:nvSpPr>
            <p:spPr>
              <a:xfrm>
                <a:off x="0" y="-38100"/>
                <a:ext cx="1372513"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1" name="TextBox 11"/>
            <p:cNvSpPr txBox="1"/>
            <p:nvPr/>
          </p:nvSpPr>
          <p:spPr>
            <a:xfrm>
              <a:off x="534797" y="274829"/>
              <a:ext cx="3857786" cy="583051"/>
            </a:xfrm>
            <a:prstGeom prst="rect">
              <a:avLst/>
            </a:prstGeom>
          </p:spPr>
          <p:txBody>
            <a:bodyPr lIns="0" tIns="0" rIns="0" bIns="0" rtlCol="0" anchor="t">
              <a:spAutoFit/>
            </a:bodyPr>
            <a:lstStyle/>
            <a:p>
              <a:pPr marL="0" lvl="0" indent="0" algn="ctr">
                <a:lnSpc>
                  <a:spcPts val="3313"/>
                </a:lnSpc>
                <a:spcBef>
                  <a:spcPct val="0"/>
                </a:spcBef>
              </a:pPr>
              <a:r>
                <a:rPr lang="en-US" sz="3040" b="1" spc="-118">
                  <a:solidFill>
                    <a:srgbClr val="0B5304"/>
                  </a:solidFill>
                  <a:latin typeface="Noto Sans JP" panose="020B0200000000000000" pitchFamily="50" charset="-128"/>
                  <a:ea typeface="Noto Sans JP" panose="020B0200000000000000" pitchFamily="50" charset="-128"/>
                  <a:cs typeface="Open Sauce Bold"/>
                  <a:sym typeface="Open Sauce Bold"/>
                </a:rPr>
                <a:t>希望色</a:t>
              </a:r>
            </a:p>
          </p:txBody>
        </p:sp>
      </p:grpSp>
      <p:sp>
        <p:nvSpPr>
          <p:cNvPr id="12" name="Freeform 12"/>
          <p:cNvSpPr/>
          <p:nvPr/>
        </p:nvSpPr>
        <p:spPr>
          <a:xfrm>
            <a:off x="1046707" y="6334193"/>
            <a:ext cx="2807999" cy="3720497"/>
          </a:xfrm>
          <a:custGeom>
            <a:avLst/>
            <a:gdLst/>
            <a:ahLst/>
            <a:cxnLst/>
            <a:rect l="l" t="t" r="r" b="b"/>
            <a:pathLst>
              <a:path w="3178423" h="4490245">
                <a:moveTo>
                  <a:pt x="0" y="0"/>
                </a:moveTo>
                <a:lnTo>
                  <a:pt x="3178423" y="0"/>
                </a:lnTo>
                <a:lnTo>
                  <a:pt x="3178423" y="4490245"/>
                </a:lnTo>
                <a:lnTo>
                  <a:pt x="0" y="4490245"/>
                </a:lnTo>
                <a:lnTo>
                  <a:pt x="0" y="0"/>
                </a:lnTo>
                <a:close/>
              </a:path>
            </a:pathLst>
          </a:custGeom>
          <a:blipFill>
            <a:blip r:embed="rId3"/>
            <a:stretch>
              <a:fillRect/>
            </a:stretch>
          </a:blipFill>
        </p:spPr>
      </p:sp>
      <p:grpSp>
        <p:nvGrpSpPr>
          <p:cNvPr id="13" name="Group 13"/>
          <p:cNvGrpSpPr/>
          <p:nvPr/>
        </p:nvGrpSpPr>
        <p:grpSpPr>
          <a:xfrm>
            <a:off x="12787201" y="2227995"/>
            <a:ext cx="3695753" cy="828101"/>
            <a:chOff x="0" y="0"/>
            <a:chExt cx="4927671" cy="1104134"/>
          </a:xfrm>
        </p:grpSpPr>
        <p:grpSp>
          <p:nvGrpSpPr>
            <p:cNvPr id="14" name="Group 14"/>
            <p:cNvGrpSpPr/>
            <p:nvPr/>
          </p:nvGrpSpPr>
          <p:grpSpPr>
            <a:xfrm>
              <a:off x="0" y="0"/>
              <a:ext cx="4927671" cy="1104134"/>
              <a:chOff x="0" y="0"/>
              <a:chExt cx="1372513" cy="307536"/>
            </a:xfrm>
          </p:grpSpPr>
          <p:sp>
            <p:nvSpPr>
              <p:cNvPr id="15" name="Freeform 15"/>
              <p:cNvSpPr/>
              <p:nvPr/>
            </p:nvSpPr>
            <p:spPr>
              <a:xfrm>
                <a:off x="0" y="0"/>
                <a:ext cx="1372513" cy="307536"/>
              </a:xfrm>
              <a:custGeom>
                <a:avLst/>
                <a:gdLst/>
                <a:ahLst/>
                <a:cxnLst/>
                <a:rect l="l" t="t" r="r" b="b"/>
                <a:pathLst>
                  <a:path w="1372513" h="307536">
                    <a:moveTo>
                      <a:pt x="153768" y="0"/>
                    </a:moveTo>
                    <a:lnTo>
                      <a:pt x="1218745" y="0"/>
                    </a:lnTo>
                    <a:cubicBezTo>
                      <a:pt x="1303669" y="0"/>
                      <a:pt x="1372513" y="68844"/>
                      <a:pt x="1372513" y="153768"/>
                    </a:cubicBezTo>
                    <a:lnTo>
                      <a:pt x="1372513" y="153768"/>
                    </a:lnTo>
                    <a:cubicBezTo>
                      <a:pt x="1372513" y="194550"/>
                      <a:pt x="1356312" y="233662"/>
                      <a:pt x="1327475" y="262499"/>
                    </a:cubicBezTo>
                    <a:cubicBezTo>
                      <a:pt x="1298638" y="291336"/>
                      <a:pt x="1259527" y="307536"/>
                      <a:pt x="1218745" y="307536"/>
                    </a:cubicBezTo>
                    <a:lnTo>
                      <a:pt x="153768" y="307536"/>
                    </a:lnTo>
                    <a:cubicBezTo>
                      <a:pt x="112986" y="307536"/>
                      <a:pt x="73875" y="291336"/>
                      <a:pt x="45038" y="262499"/>
                    </a:cubicBezTo>
                    <a:cubicBezTo>
                      <a:pt x="16201" y="233662"/>
                      <a:pt x="0" y="194550"/>
                      <a:pt x="0" y="153768"/>
                    </a:cubicBezTo>
                    <a:lnTo>
                      <a:pt x="0" y="153768"/>
                    </a:lnTo>
                    <a:cubicBezTo>
                      <a:pt x="0" y="112986"/>
                      <a:pt x="16201" y="73875"/>
                      <a:pt x="45038" y="45038"/>
                    </a:cubicBezTo>
                    <a:cubicBezTo>
                      <a:pt x="73875" y="16201"/>
                      <a:pt x="112986" y="0"/>
                      <a:pt x="153768" y="0"/>
                    </a:cubicBezTo>
                    <a:close/>
                  </a:path>
                </a:pathLst>
              </a:custGeom>
              <a:solidFill>
                <a:srgbClr val="FFFBF7"/>
              </a:solidFill>
              <a:ln w="38100" cap="rnd">
                <a:solidFill>
                  <a:srgbClr val="0B5304"/>
                </a:solidFill>
                <a:prstDash val="solid"/>
                <a:round/>
              </a:ln>
            </p:spPr>
          </p:sp>
          <p:sp>
            <p:nvSpPr>
              <p:cNvPr id="16" name="TextBox 16"/>
              <p:cNvSpPr txBox="1"/>
              <p:nvPr/>
            </p:nvSpPr>
            <p:spPr>
              <a:xfrm>
                <a:off x="0" y="-38100"/>
                <a:ext cx="1372513" cy="345636"/>
              </a:xfrm>
              <a:prstGeom prst="rect">
                <a:avLst/>
              </a:prstGeom>
            </p:spPr>
            <p:txBody>
              <a:bodyPr lIns="50800" tIns="50800" rIns="50800" bIns="50800"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7" name="TextBox 17"/>
            <p:cNvSpPr txBox="1"/>
            <p:nvPr/>
          </p:nvSpPr>
          <p:spPr>
            <a:xfrm>
              <a:off x="534797" y="274829"/>
              <a:ext cx="3857786" cy="583051"/>
            </a:xfrm>
            <a:prstGeom prst="rect">
              <a:avLst/>
            </a:prstGeom>
          </p:spPr>
          <p:txBody>
            <a:bodyPr lIns="0" tIns="0" rIns="0" bIns="0" rtlCol="0" anchor="t">
              <a:spAutoFit/>
            </a:bodyPr>
            <a:lstStyle/>
            <a:p>
              <a:pPr marL="0" lvl="0" indent="0" algn="ctr">
                <a:lnSpc>
                  <a:spcPts val="3313"/>
                </a:lnSpc>
                <a:spcBef>
                  <a:spcPct val="0"/>
                </a:spcBef>
              </a:pPr>
              <a:r>
                <a:rPr lang="en-US" sz="3040" b="1" spc="-118" dirty="0">
                  <a:solidFill>
                    <a:srgbClr val="0B5304"/>
                  </a:solidFill>
                  <a:latin typeface="Noto Sans JP" panose="020B0200000000000000" pitchFamily="50" charset="-128"/>
                  <a:ea typeface="Noto Sans JP" panose="020B0200000000000000" pitchFamily="50" charset="-128"/>
                  <a:cs typeface="Open Sauce Bold"/>
                  <a:sym typeface="Open Sauce Bold"/>
                </a:rPr>
                <a:t>使用予定ロゴ</a:t>
              </a:r>
            </a:p>
          </p:txBody>
        </p:sp>
      </p:grpSp>
      <p:sp>
        <p:nvSpPr>
          <p:cNvPr id="18" name="Freeform 18"/>
          <p:cNvSpPr/>
          <p:nvPr/>
        </p:nvSpPr>
        <p:spPr>
          <a:xfrm>
            <a:off x="12109287" y="3595967"/>
            <a:ext cx="5932239" cy="2078314"/>
          </a:xfrm>
          <a:custGeom>
            <a:avLst/>
            <a:gdLst/>
            <a:ahLst/>
            <a:cxnLst/>
            <a:rect l="l" t="t" r="r" b="b"/>
            <a:pathLst>
              <a:path w="5932239" h="2078314">
                <a:moveTo>
                  <a:pt x="0" y="0"/>
                </a:moveTo>
                <a:lnTo>
                  <a:pt x="5932239" y="0"/>
                </a:lnTo>
                <a:lnTo>
                  <a:pt x="5932239" y="2078314"/>
                </a:lnTo>
                <a:lnTo>
                  <a:pt x="0" y="2078314"/>
                </a:lnTo>
                <a:lnTo>
                  <a:pt x="0" y="0"/>
                </a:lnTo>
                <a:close/>
              </a:path>
            </a:pathLst>
          </a:custGeom>
          <a:blipFill>
            <a:blip r:embed="rId4"/>
            <a:stretch>
              <a:fillRect t="-1021" b="-1021"/>
            </a:stretch>
          </a:blipFill>
        </p:spPr>
      </p:sp>
      <p:sp>
        <p:nvSpPr>
          <p:cNvPr id="21" name="TextBox 21"/>
          <p:cNvSpPr txBox="1"/>
          <p:nvPr/>
        </p:nvSpPr>
        <p:spPr>
          <a:xfrm>
            <a:off x="3722164" y="458331"/>
            <a:ext cx="10234999" cy="1322093"/>
          </a:xfrm>
          <a:prstGeom prst="rect">
            <a:avLst/>
          </a:prstGeom>
        </p:spPr>
        <p:txBody>
          <a:bodyPr lIns="0" tIns="0" rIns="0" bIns="0" rtlCol="0" anchor="t">
            <a:spAutoFit/>
          </a:bodyPr>
          <a:lstStyle/>
          <a:p>
            <a:pPr algn="ctr">
              <a:lnSpc>
                <a:spcPts val="11200"/>
              </a:lnSpc>
            </a:pPr>
            <a:r>
              <a:rPr lang="en-US" sz="8000" b="1" dirty="0" err="1">
                <a:solidFill>
                  <a:srgbClr val="0B5304"/>
                </a:solidFill>
                <a:latin typeface="Noto Sans JP" panose="020B0200000000000000" pitchFamily="50" charset="-128"/>
                <a:ea typeface="Noto Sans JP" panose="020B0200000000000000" pitchFamily="50" charset="-128"/>
                <a:cs typeface="Poppins Bold"/>
                <a:sym typeface="Poppins Bold"/>
              </a:rPr>
              <a:t>デザイン方針</a:t>
            </a:r>
            <a:endPar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endParaRPr>
          </a:p>
        </p:txBody>
      </p:sp>
      <p:sp>
        <p:nvSpPr>
          <p:cNvPr id="22" name="TextBox 22"/>
          <p:cNvSpPr txBox="1"/>
          <p:nvPr/>
        </p:nvSpPr>
        <p:spPr>
          <a:xfrm>
            <a:off x="446854" y="3169206"/>
            <a:ext cx="4223230"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・ナチュラル</a:t>
            </a:r>
          </a:p>
        </p:txBody>
      </p:sp>
      <p:sp>
        <p:nvSpPr>
          <p:cNvPr id="23" name="TextBox 23"/>
          <p:cNvSpPr txBox="1"/>
          <p:nvPr/>
        </p:nvSpPr>
        <p:spPr>
          <a:xfrm>
            <a:off x="446854" y="3982006"/>
            <a:ext cx="4223230" cy="661015"/>
          </a:xfrm>
          <a:prstGeom prst="rect">
            <a:avLst/>
          </a:prstGeom>
        </p:spPr>
        <p:txBody>
          <a:bodyPr lIns="0" tIns="0" rIns="0" bIns="0" rtlCol="0" anchor="t">
            <a:spAutoFit/>
          </a:bodyPr>
          <a:lstStyle/>
          <a:p>
            <a:pPr algn="l">
              <a:lnSpc>
                <a:spcPts val="5599"/>
              </a:lnSpc>
              <a:spcBef>
                <a:spcPct val="0"/>
              </a:spcBef>
            </a:pPr>
            <a:r>
              <a:rPr lang="en-US" sz="3999">
                <a:solidFill>
                  <a:srgbClr val="0B5304"/>
                </a:solidFill>
                <a:latin typeface="Noto Sans JP" panose="020B0200000000000000" pitchFamily="50" charset="-128"/>
                <a:ea typeface="Noto Sans JP" panose="020B0200000000000000" pitchFamily="50" charset="-128"/>
                <a:cs typeface="Open Sauce"/>
                <a:sym typeface="Open Sauce"/>
              </a:rPr>
              <a:t>・清潔感</a:t>
            </a:r>
          </a:p>
        </p:txBody>
      </p:sp>
      <p:sp>
        <p:nvSpPr>
          <p:cNvPr id="24" name="TextBox 24"/>
          <p:cNvSpPr txBox="1"/>
          <p:nvPr/>
        </p:nvSpPr>
        <p:spPr>
          <a:xfrm>
            <a:off x="446854" y="4794806"/>
            <a:ext cx="4223230" cy="661015"/>
          </a:xfrm>
          <a:prstGeom prst="rect">
            <a:avLst/>
          </a:prstGeom>
        </p:spPr>
        <p:txBody>
          <a:bodyPr lIns="0" tIns="0" rIns="0" bIns="0" rtlCol="0" anchor="t">
            <a:spAutoFit/>
          </a:bodyPr>
          <a:lstStyle/>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・温かみ</a:t>
            </a:r>
          </a:p>
        </p:txBody>
      </p:sp>
      <p:sp>
        <p:nvSpPr>
          <p:cNvPr id="25" name="TextBox 25"/>
          <p:cNvSpPr txBox="1"/>
          <p:nvPr/>
        </p:nvSpPr>
        <p:spPr>
          <a:xfrm>
            <a:off x="6342993" y="3273980"/>
            <a:ext cx="6167702" cy="2097305"/>
          </a:xfrm>
          <a:prstGeom prst="rect">
            <a:avLst/>
          </a:prstGeom>
        </p:spPr>
        <p:txBody>
          <a:bodyPr wrap="square" lIns="0" tIns="0" rIns="0" bIns="0" rtlCol="0" anchor="t">
            <a:spAutoFit/>
          </a:bodyPr>
          <a:lstStyle/>
          <a:p>
            <a:pPr algn="l">
              <a:lnSpc>
                <a:spcPts val="5599"/>
              </a:lnSpc>
              <a:spcBef>
                <a:spcPct val="0"/>
              </a:spcBef>
            </a:pP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ベースカラー</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・グリーン</a:t>
            </a:r>
          </a:p>
          <a:p>
            <a:pPr>
              <a:lnSpc>
                <a:spcPts val="5599"/>
              </a:lnSpc>
              <a:spcBef>
                <a:spcPct val="0"/>
              </a:spcBef>
            </a:pP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・ベージュ（</a:t>
            </a:r>
            <a:r>
              <a:rPr lang="ja-JP" altLang="en-US" sz="4000" dirty="0">
                <a:latin typeface="Noto Sans JP" panose="020B0200000000000000" pitchFamily="50" charset="-128"/>
                <a:ea typeface="Noto Sans JP" panose="020B0200000000000000" pitchFamily="50" charset="-128"/>
              </a:rPr>
              <a:t>生成り色）</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sp>
        <p:nvSpPr>
          <p:cNvPr id="27" name="TextBox 26">
            <a:extLst>
              <a:ext uri="{FF2B5EF4-FFF2-40B4-BE49-F238E27FC236}">
                <a16:creationId xmlns:a16="http://schemas.microsoft.com/office/drawing/2014/main" id="{E63A6CFA-CC94-489E-BCF5-A331A673D679}"/>
              </a:ext>
            </a:extLst>
          </p:cNvPr>
          <p:cNvSpPr txBox="1"/>
          <p:nvPr/>
        </p:nvSpPr>
        <p:spPr>
          <a:xfrm>
            <a:off x="6361386" y="5797442"/>
            <a:ext cx="4759934" cy="1368965"/>
          </a:xfrm>
          <a:prstGeom prst="rect">
            <a:avLst/>
          </a:prstGeom>
        </p:spPr>
        <p:txBody>
          <a:bodyPr wrap="square" lIns="0" tIns="0" rIns="0" bIns="0" rtlCol="0" anchor="t">
            <a:spAutoFit/>
          </a:bodyPr>
          <a:lstStyle/>
          <a:p>
            <a:pPr algn="l">
              <a:lnSpc>
                <a:spcPts val="5599"/>
              </a:lnSpc>
              <a:spcBef>
                <a:spcPct val="0"/>
              </a:spcBef>
            </a:pP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アクセントカラー</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a:p>
            <a:pPr algn="l">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オレンジ</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pic>
        <p:nvPicPr>
          <p:cNvPr id="28" name="図 27">
            <a:extLst>
              <a:ext uri="{FF2B5EF4-FFF2-40B4-BE49-F238E27FC236}">
                <a16:creationId xmlns:a16="http://schemas.microsoft.com/office/drawing/2014/main" id="{5F974953-1A5A-48EB-B2FE-6BB6FD95D220}"/>
              </a:ext>
            </a:extLst>
          </p:cNvPr>
          <p:cNvPicPr>
            <a:picLocks noChangeAspect="1"/>
          </p:cNvPicPr>
          <p:nvPr/>
        </p:nvPicPr>
        <p:blipFill rotWithShape="1">
          <a:blip r:embed="rId5"/>
          <a:srcRect l="558" t="11698" r="4218" b="14953"/>
          <a:stretch/>
        </p:blipFill>
        <p:spPr>
          <a:xfrm>
            <a:off x="5941585" y="7863598"/>
            <a:ext cx="6167702" cy="1699502"/>
          </a:xfrm>
          <a:prstGeom prst="rect">
            <a:avLst/>
          </a:prstGeom>
        </p:spPr>
      </p:pic>
      <p:sp>
        <p:nvSpPr>
          <p:cNvPr id="29" name="TextBox 24">
            <a:extLst>
              <a:ext uri="{FF2B5EF4-FFF2-40B4-BE49-F238E27FC236}">
                <a16:creationId xmlns:a16="http://schemas.microsoft.com/office/drawing/2014/main" id="{514A8A5B-2073-4F04-9E36-E3AA057CC914}"/>
              </a:ext>
            </a:extLst>
          </p:cNvPr>
          <p:cNvSpPr txBox="1"/>
          <p:nvPr/>
        </p:nvSpPr>
        <p:spPr>
          <a:xfrm>
            <a:off x="446854" y="5466935"/>
            <a:ext cx="5272644" cy="661015"/>
          </a:xfrm>
          <a:prstGeom prst="rect">
            <a:avLst/>
          </a:prstGeom>
        </p:spPr>
        <p:txBody>
          <a:bodyPr wrap="square" lIns="0" tIns="0" rIns="0" bIns="0" rtlCol="0" anchor="t">
            <a:spAutoFit/>
          </a:bodyPr>
          <a:lstStyle/>
          <a:p>
            <a:pPr>
              <a:lnSpc>
                <a:spcPts val="5599"/>
              </a:lnSpc>
              <a:spcBef>
                <a:spcPct val="0"/>
              </a:spcBef>
            </a:pPr>
            <a:r>
              <a:rPr lang="en-US" sz="3999" dirty="0">
                <a:solidFill>
                  <a:srgbClr val="0B5304"/>
                </a:solidFill>
                <a:latin typeface="Noto Sans JP" panose="020B0200000000000000" pitchFamily="50" charset="-128"/>
                <a:ea typeface="Noto Sans JP" panose="020B0200000000000000" pitchFamily="50" charset="-128"/>
                <a:cs typeface="Open Sauce"/>
                <a:sym typeface="Open Sauce"/>
              </a:rPr>
              <a:t>・</a:t>
            </a:r>
            <a:r>
              <a:rPr lang="ja-JP" altLang="en-US" sz="3999" dirty="0">
                <a:solidFill>
                  <a:srgbClr val="0B5304"/>
                </a:solidFill>
                <a:latin typeface="Noto Sans JP" panose="020B0200000000000000" pitchFamily="50" charset="-128"/>
                <a:ea typeface="Noto Sans JP" panose="020B0200000000000000" pitchFamily="50" charset="-128"/>
                <a:cs typeface="Open Sauce"/>
                <a:sym typeface="Open Sauce"/>
              </a:rPr>
              <a:t>書体は</a:t>
            </a:r>
            <a:r>
              <a:rPr lang="en-US" altLang="ja-JP" sz="3999" dirty="0">
                <a:solidFill>
                  <a:srgbClr val="0B5304"/>
                </a:solidFill>
                <a:latin typeface="Noto Sans JP" panose="020B0200000000000000" pitchFamily="50" charset="-128"/>
                <a:ea typeface="Noto Sans JP" panose="020B0200000000000000" pitchFamily="50" charset="-128"/>
                <a:cs typeface="Open Sauce"/>
                <a:sym typeface="Open Sauce"/>
              </a:rPr>
              <a:t>Noto Sans JP</a:t>
            </a:r>
            <a:endParaRPr lang="en-US" sz="3999" dirty="0">
              <a:solidFill>
                <a:srgbClr val="0B5304"/>
              </a:solidFill>
              <a:latin typeface="Noto Sans JP" panose="020B0200000000000000" pitchFamily="50" charset="-128"/>
              <a:ea typeface="Noto Sans JP" panose="020B0200000000000000" pitchFamily="50" charset="-128"/>
              <a:cs typeface="Open Sauce"/>
              <a:sym typeface="Open Sauce"/>
            </a:endParaRPr>
          </a:p>
        </p:txBody>
      </p:sp>
      <p:pic>
        <p:nvPicPr>
          <p:cNvPr id="26" name="図 25">
            <a:extLst>
              <a:ext uri="{FF2B5EF4-FFF2-40B4-BE49-F238E27FC236}">
                <a16:creationId xmlns:a16="http://schemas.microsoft.com/office/drawing/2014/main" id="{4F47E06F-F6E8-49AA-A8A7-15050DCD0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7046" y="6427989"/>
            <a:ext cx="3176712" cy="2849788"/>
          </a:xfrm>
          <a:prstGeom prst="rect">
            <a:avLst/>
          </a:prstGeom>
        </p:spPr>
      </p:pic>
      <p:sp>
        <p:nvSpPr>
          <p:cNvPr id="30" name="Freeform 4">
            <a:extLst>
              <a:ext uri="{FF2B5EF4-FFF2-40B4-BE49-F238E27FC236}">
                <a16:creationId xmlns:a16="http://schemas.microsoft.com/office/drawing/2014/main" id="{13ECA854-227A-436A-B36B-7F36FC51E454}"/>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4"/>
            <a:stretch>
              <a:fillRect t="-1021" b="-102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3" name="TextBox 3"/>
          <p:cNvSpPr txBox="1"/>
          <p:nvPr/>
        </p:nvSpPr>
        <p:spPr>
          <a:xfrm>
            <a:off x="3675487" y="802930"/>
            <a:ext cx="10937026" cy="897682"/>
          </a:xfrm>
          <a:prstGeom prst="rect">
            <a:avLst/>
          </a:prstGeom>
        </p:spPr>
        <p:txBody>
          <a:bodyPr wrap="square" lIns="0" tIns="0" rIns="0" bIns="0" rtlCol="0" anchor="t">
            <a:spAutoFit/>
          </a:bodyPr>
          <a:lstStyle/>
          <a:p>
            <a:pPr algn="ctr">
              <a:lnSpc>
                <a:spcPts val="7000"/>
              </a:lnSpc>
            </a:pPr>
            <a:r>
              <a:rPr lang="en-US" sz="8000" b="1" dirty="0">
                <a:solidFill>
                  <a:srgbClr val="0B5304"/>
                </a:solidFill>
                <a:latin typeface="Meiryo UI" panose="020B0604030504040204" pitchFamily="50" charset="-128"/>
                <a:ea typeface="Meiryo UI" panose="020B0604030504040204" pitchFamily="50" charset="-128"/>
                <a:cs typeface="Poppins Bold"/>
                <a:sym typeface="Poppins Bold"/>
              </a:rPr>
              <a:t>参考にしているサイトURL</a:t>
            </a:r>
          </a:p>
        </p:txBody>
      </p:sp>
      <p:sp>
        <p:nvSpPr>
          <p:cNvPr id="4" name="TextBox 4"/>
          <p:cNvSpPr txBox="1"/>
          <p:nvPr/>
        </p:nvSpPr>
        <p:spPr>
          <a:xfrm>
            <a:off x="7772400" y="2400300"/>
            <a:ext cx="9211201" cy="1809115"/>
          </a:xfrm>
          <a:prstGeom prst="rect">
            <a:avLst/>
          </a:prstGeom>
        </p:spPr>
        <p:txBody>
          <a:bodyPr lIns="0" tIns="0" rIns="0" bIns="0" rtlCol="0" anchor="t">
            <a:spAutoFit/>
          </a:bodyPr>
          <a:lstStyle/>
          <a:p>
            <a:pPr algn="ctr">
              <a:lnSpc>
                <a:spcPts val="4759"/>
              </a:lnSpc>
            </a:pPr>
            <a:r>
              <a:rPr lang="en-US" sz="3399" dirty="0">
                <a:solidFill>
                  <a:srgbClr val="0B5304"/>
                </a:solidFill>
                <a:latin typeface="Rounded M+"/>
                <a:ea typeface="Rounded M+"/>
                <a:cs typeface="Rounded M+"/>
                <a:sym typeface="Rounded M+"/>
              </a:rPr>
              <a:t>ゼロ・ウェイスト ショップ</a:t>
            </a:r>
          </a:p>
          <a:p>
            <a:pPr algn="ctr">
              <a:lnSpc>
                <a:spcPts val="4759"/>
              </a:lnSpc>
            </a:pPr>
            <a:r>
              <a:rPr lang="en-US" sz="3399" dirty="0">
                <a:solidFill>
                  <a:srgbClr val="0B5304"/>
                </a:solidFill>
                <a:latin typeface="Rounded M+"/>
                <a:ea typeface="Rounded M+"/>
                <a:cs typeface="Rounded M+"/>
                <a:sym typeface="Rounded M+"/>
              </a:rPr>
              <a:t>nue by Totoya(にゅう ばい ととや）</a:t>
            </a:r>
          </a:p>
          <a:p>
            <a:pPr algn="ctr">
              <a:lnSpc>
                <a:spcPts val="4759"/>
              </a:lnSpc>
            </a:pPr>
            <a:r>
              <a:rPr lang="en-US" sz="3399" dirty="0">
                <a:solidFill>
                  <a:srgbClr val="0B5304"/>
                </a:solidFill>
                <a:latin typeface="Rounded M+"/>
                <a:ea typeface="Rounded M+"/>
                <a:cs typeface="Rounded M+"/>
                <a:sym typeface="Rounded M+"/>
              </a:rPr>
              <a:t>https://www.nuebytotoya.com/</a:t>
            </a:r>
          </a:p>
        </p:txBody>
      </p:sp>
      <p:pic>
        <p:nvPicPr>
          <p:cNvPr id="10" name="図 9">
            <a:extLst>
              <a:ext uri="{FF2B5EF4-FFF2-40B4-BE49-F238E27FC236}">
                <a16:creationId xmlns:a16="http://schemas.microsoft.com/office/drawing/2014/main" id="{68814E8E-59FA-4EF8-AED0-86DEF432E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532"/>
          <a:stretch/>
        </p:blipFill>
        <p:spPr>
          <a:xfrm>
            <a:off x="1600200" y="1790700"/>
            <a:ext cx="5647126" cy="8463455"/>
          </a:xfrm>
          <a:prstGeom prst="rect">
            <a:avLst/>
          </a:prstGeom>
        </p:spPr>
      </p:pic>
      <p:sp>
        <p:nvSpPr>
          <p:cNvPr id="11" name="テキスト ボックス 10">
            <a:extLst>
              <a:ext uri="{FF2B5EF4-FFF2-40B4-BE49-F238E27FC236}">
                <a16:creationId xmlns:a16="http://schemas.microsoft.com/office/drawing/2014/main" id="{3EA88ACB-890A-4711-BE52-EEA5015EC7F8}"/>
              </a:ext>
            </a:extLst>
          </p:cNvPr>
          <p:cNvSpPr txBox="1"/>
          <p:nvPr/>
        </p:nvSpPr>
        <p:spPr>
          <a:xfrm>
            <a:off x="8384692" y="5905500"/>
            <a:ext cx="9358216" cy="3170099"/>
          </a:xfrm>
          <a:prstGeom prst="rect">
            <a:avLst/>
          </a:prstGeom>
          <a:noFill/>
        </p:spPr>
        <p:txBody>
          <a:bodyPr wrap="square" rtlCol="0">
            <a:spAutoFit/>
          </a:bodyPr>
          <a:lstStyle/>
          <a:p>
            <a:pPr marL="571500" indent="-571500">
              <a:buFont typeface="Wingdings" panose="05000000000000000000" pitchFamily="2" charset="2"/>
              <a:buChar char="l"/>
            </a:pPr>
            <a:r>
              <a:rPr kumimoji="1" lang="ja-JP" altLang="en-US" sz="4000" dirty="0">
                <a:latin typeface="Noto Sans JP" panose="020B0200000000000000" pitchFamily="50" charset="-128"/>
                <a:ea typeface="Noto Sans JP" panose="020B0200000000000000" pitchFamily="50" charset="-128"/>
              </a:rPr>
              <a:t>店内イメージ、量り売りの様子が分かる画像</a:t>
            </a:r>
          </a:p>
          <a:p>
            <a:pPr marL="571500" indent="-571500">
              <a:buFont typeface="Wingdings" panose="05000000000000000000" pitchFamily="2" charset="2"/>
              <a:buChar char="l"/>
            </a:pPr>
            <a:r>
              <a:rPr kumimoji="1" lang="ja-JP" altLang="en-US" sz="4000" dirty="0">
                <a:latin typeface="Noto Sans JP" panose="020B0200000000000000" pitchFamily="50" charset="-128"/>
                <a:ea typeface="Noto Sans JP" panose="020B0200000000000000" pitchFamily="50" charset="-128"/>
              </a:rPr>
              <a:t>ロゴの配置</a:t>
            </a:r>
            <a:endParaRPr kumimoji="1" lang="en-US" altLang="ja-JP" sz="4000" dirty="0">
              <a:latin typeface="Noto Sans JP" panose="020B0200000000000000" pitchFamily="50" charset="-128"/>
              <a:ea typeface="Noto Sans JP" panose="020B0200000000000000" pitchFamily="50" charset="-128"/>
            </a:endParaRPr>
          </a:p>
          <a:p>
            <a:pPr marL="571500" indent="-571500">
              <a:buFont typeface="Wingdings" panose="05000000000000000000" pitchFamily="2" charset="2"/>
              <a:buChar char="l"/>
            </a:pPr>
            <a:r>
              <a:rPr kumimoji="1" lang="ja-JP" altLang="en-US" sz="4000" dirty="0">
                <a:latin typeface="Noto Sans JP" panose="020B0200000000000000" pitchFamily="50" charset="-128"/>
                <a:ea typeface="Noto Sans JP" panose="020B0200000000000000" pitchFamily="50" charset="-128"/>
              </a:rPr>
              <a:t>ヘッダーのメニュー内容</a:t>
            </a:r>
            <a:endParaRPr kumimoji="1" lang="en-US" altLang="ja-JP" sz="4000" dirty="0">
              <a:latin typeface="Noto Sans JP" panose="020B0200000000000000" pitchFamily="50" charset="-128"/>
              <a:ea typeface="Noto Sans JP" panose="020B0200000000000000" pitchFamily="50" charset="-128"/>
            </a:endParaRPr>
          </a:p>
          <a:p>
            <a:pPr marL="571500" indent="-571500">
              <a:buFont typeface="Wingdings" panose="05000000000000000000" pitchFamily="2" charset="2"/>
              <a:buChar char="l"/>
            </a:pPr>
            <a:r>
              <a:rPr kumimoji="1" lang="ja-JP" altLang="en-US" sz="4000" dirty="0">
                <a:latin typeface="Noto Sans JP" panose="020B0200000000000000" pitchFamily="50" charset="-128"/>
                <a:ea typeface="Noto Sans JP" panose="020B0200000000000000" pitchFamily="50" charset="-128"/>
              </a:rPr>
              <a:t>全体的な優しいイメージ</a:t>
            </a:r>
            <a:endParaRPr kumimoji="1" lang="en-US" altLang="ja-JP" sz="4000" dirty="0">
              <a:latin typeface="Noto Sans JP" panose="020B0200000000000000" pitchFamily="50" charset="-128"/>
              <a:ea typeface="Noto Sans JP" panose="020B0200000000000000" pitchFamily="50" charset="-128"/>
            </a:endParaRPr>
          </a:p>
        </p:txBody>
      </p:sp>
      <p:sp>
        <p:nvSpPr>
          <p:cNvPr id="6" name="Freeform 4">
            <a:extLst>
              <a:ext uri="{FF2B5EF4-FFF2-40B4-BE49-F238E27FC236}">
                <a16:creationId xmlns:a16="http://schemas.microsoft.com/office/drawing/2014/main" id="{7FC7C19C-FC7D-4FF0-9145-60F882C396D7}"/>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4"/>
            <a:stretch>
              <a:fillRect t="-1021" b="-1021"/>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2" name="Freeform 2"/>
          <p:cNvSpPr/>
          <p:nvPr/>
        </p:nvSpPr>
        <p:spPr>
          <a:xfrm>
            <a:off x="1219200" y="1514892"/>
            <a:ext cx="6193795" cy="6626526"/>
          </a:xfrm>
          <a:custGeom>
            <a:avLst/>
            <a:gdLst/>
            <a:ahLst/>
            <a:cxnLst/>
            <a:rect l="l" t="t" r="r" b="b"/>
            <a:pathLst>
              <a:path w="5529590" h="6626526">
                <a:moveTo>
                  <a:pt x="0" y="0"/>
                </a:moveTo>
                <a:lnTo>
                  <a:pt x="5529590" y="0"/>
                </a:lnTo>
                <a:lnTo>
                  <a:pt x="5529590" y="6626527"/>
                </a:lnTo>
                <a:lnTo>
                  <a:pt x="0" y="6626527"/>
                </a:lnTo>
                <a:lnTo>
                  <a:pt x="0" y="0"/>
                </a:lnTo>
                <a:close/>
              </a:path>
            </a:pathLst>
          </a:custGeom>
          <a:blipFill>
            <a:blip r:embed="rId3"/>
            <a:stretch>
              <a:fillRect r="-2891" b="-412591"/>
            </a:stretch>
          </a:blipFill>
        </p:spPr>
      </p:sp>
      <p:sp>
        <p:nvSpPr>
          <p:cNvPr id="4" name="TextBox 4"/>
          <p:cNvSpPr txBox="1"/>
          <p:nvPr/>
        </p:nvSpPr>
        <p:spPr>
          <a:xfrm>
            <a:off x="4634856" y="201698"/>
            <a:ext cx="8258369" cy="1077218"/>
          </a:xfrm>
          <a:prstGeom prst="rect">
            <a:avLst/>
          </a:prstGeom>
        </p:spPr>
        <p:txBody>
          <a:bodyPr lIns="0" tIns="0" rIns="0" bIns="0" rtlCol="0" anchor="t">
            <a:spAutoFit/>
          </a:bodyPr>
          <a:lstStyle/>
          <a:p>
            <a:pPr algn="ctr">
              <a:lnSpc>
                <a:spcPts val="8399"/>
              </a:lnSpc>
            </a:pPr>
            <a:r>
              <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rPr>
              <a:t>競合他社のサイト</a:t>
            </a:r>
          </a:p>
        </p:txBody>
      </p:sp>
      <p:sp>
        <p:nvSpPr>
          <p:cNvPr id="5" name="TextBox 5"/>
          <p:cNvSpPr txBox="1"/>
          <p:nvPr/>
        </p:nvSpPr>
        <p:spPr>
          <a:xfrm>
            <a:off x="152400" y="8269381"/>
            <a:ext cx="9296400" cy="1796839"/>
          </a:xfrm>
          <a:prstGeom prst="rect">
            <a:avLst/>
          </a:prstGeom>
        </p:spPr>
        <p:txBody>
          <a:bodyPr wrap="square" lIns="0" tIns="0" rIns="0" bIns="0" rtlCol="0" anchor="t">
            <a:spAutoFit/>
          </a:bodyPr>
          <a:lstStyle/>
          <a:p>
            <a:pPr algn="ctr">
              <a:lnSpc>
                <a:spcPts val="4759"/>
              </a:lnSpc>
            </a:pPr>
            <a:r>
              <a:rPr lang="en-US" sz="3399" u="sng" dirty="0">
                <a:solidFill>
                  <a:srgbClr val="0B5304"/>
                </a:solidFill>
                <a:latin typeface="Noto Sans JP" panose="020B0200000000000000" pitchFamily="50" charset="-128"/>
                <a:ea typeface="Noto Sans JP" panose="020B0200000000000000" pitchFamily="50" charset="-128"/>
                <a:cs typeface="Rounded M+"/>
                <a:sym typeface="Rounded M+"/>
              </a:rPr>
              <a:t>Natural Lead</a:t>
            </a:r>
          </a:p>
          <a:p>
            <a:pPr algn="ctr">
              <a:lnSpc>
                <a:spcPts val="4759"/>
              </a:lnSpc>
            </a:pPr>
            <a:r>
              <a:rPr lang="en-US" sz="3399" u="sng" dirty="0">
                <a:solidFill>
                  <a:srgbClr val="0B5304"/>
                </a:solidFill>
                <a:latin typeface="Noto Sans JP" panose="020B0200000000000000" pitchFamily="50" charset="-128"/>
                <a:ea typeface="Noto Sans JP" panose="020B0200000000000000" pitchFamily="50" charset="-128"/>
                <a:cs typeface="Rounded M+"/>
                <a:sym typeface="Rounded M+"/>
              </a:rPr>
              <a:t>バルクフーズ</a:t>
            </a:r>
          </a:p>
          <a:p>
            <a:pPr algn="ctr">
              <a:lnSpc>
                <a:spcPts val="4759"/>
              </a:lnSpc>
            </a:pPr>
            <a:r>
              <a:rPr lang="en-US" sz="3399" u="sng" dirty="0">
                <a:solidFill>
                  <a:srgbClr val="0B5304"/>
                </a:solidFill>
                <a:latin typeface="Noto Sans JP" panose="020B0200000000000000" pitchFamily="50" charset="-128"/>
                <a:ea typeface="Noto Sans JP" panose="020B0200000000000000" pitchFamily="50" charset="-128"/>
                <a:cs typeface="Rounded M+"/>
                <a:sym typeface="Rounded M+"/>
              </a:rPr>
              <a:t>https://www.bulkfoods-market.com/item</a:t>
            </a:r>
          </a:p>
        </p:txBody>
      </p:sp>
      <p:sp>
        <p:nvSpPr>
          <p:cNvPr id="9" name="TextBox 5">
            <a:extLst>
              <a:ext uri="{FF2B5EF4-FFF2-40B4-BE49-F238E27FC236}">
                <a16:creationId xmlns:a16="http://schemas.microsoft.com/office/drawing/2014/main" id="{5BA41556-3670-43DE-A68D-B45981A06012}"/>
              </a:ext>
            </a:extLst>
          </p:cNvPr>
          <p:cNvSpPr txBox="1"/>
          <p:nvPr/>
        </p:nvSpPr>
        <p:spPr>
          <a:xfrm>
            <a:off x="8699411" y="8235846"/>
            <a:ext cx="9436189" cy="1812740"/>
          </a:xfrm>
          <a:prstGeom prst="rect">
            <a:avLst/>
          </a:prstGeom>
        </p:spPr>
        <p:txBody>
          <a:bodyPr wrap="square" lIns="0" tIns="0" rIns="0" bIns="0" rtlCol="0" anchor="t">
            <a:spAutoFit/>
          </a:bodyPr>
          <a:lstStyle/>
          <a:p>
            <a:pPr algn="ctr">
              <a:lnSpc>
                <a:spcPts val="4759"/>
              </a:lnSpc>
            </a:pPr>
            <a:r>
              <a:rPr lang="ja-JP" altLang="en-US" sz="3399" u="sng" dirty="0">
                <a:solidFill>
                  <a:srgbClr val="0B5304"/>
                </a:solidFill>
                <a:latin typeface="Noto Sans JP" panose="020B0200000000000000" pitchFamily="50" charset="-128"/>
                <a:ea typeface="Noto Sans JP" panose="020B0200000000000000" pitchFamily="50" charset="-128"/>
                <a:cs typeface="Rounded M+"/>
                <a:sym typeface="Rounded M+"/>
              </a:rPr>
              <a:t>信州・松本の参加型農園</a:t>
            </a:r>
            <a:endParaRPr lang="en-US" altLang="ja-JP" sz="3399" u="sng" dirty="0">
              <a:solidFill>
                <a:srgbClr val="0B5304"/>
              </a:solidFill>
              <a:latin typeface="Noto Sans JP" panose="020B0200000000000000" pitchFamily="50" charset="-128"/>
              <a:ea typeface="Noto Sans JP" panose="020B0200000000000000" pitchFamily="50" charset="-128"/>
              <a:cs typeface="Rounded M+"/>
              <a:sym typeface="Rounded M+"/>
            </a:endParaRPr>
          </a:p>
          <a:p>
            <a:pPr algn="ctr">
              <a:lnSpc>
                <a:spcPts val="4759"/>
              </a:lnSpc>
            </a:pPr>
            <a:r>
              <a:rPr lang="ja-JP" altLang="en-US" sz="3399" u="sng" dirty="0">
                <a:solidFill>
                  <a:srgbClr val="0B5304"/>
                </a:solidFill>
                <a:latin typeface="Noto Sans JP" panose="020B0200000000000000" pitchFamily="50" charset="-128"/>
                <a:ea typeface="Noto Sans JP" panose="020B0200000000000000" pitchFamily="50" charset="-128"/>
                <a:cs typeface="Rounded M+"/>
                <a:sym typeface="Rounded M+"/>
              </a:rPr>
              <a:t>むすび農園</a:t>
            </a:r>
            <a:endParaRPr lang="en-US" altLang="ja-JP" sz="3399" u="sng" dirty="0">
              <a:solidFill>
                <a:srgbClr val="0B5304"/>
              </a:solidFill>
              <a:latin typeface="Noto Sans JP" panose="020B0200000000000000" pitchFamily="50" charset="-128"/>
              <a:ea typeface="Noto Sans JP" panose="020B0200000000000000" pitchFamily="50" charset="-128"/>
              <a:cs typeface="Rounded M+"/>
              <a:sym typeface="Rounded M+"/>
            </a:endParaRPr>
          </a:p>
          <a:p>
            <a:pPr algn="ctr">
              <a:lnSpc>
                <a:spcPts val="4759"/>
              </a:lnSpc>
            </a:pPr>
            <a:r>
              <a:rPr lang="en-US" altLang="ja-JP" sz="3399" u="sng" dirty="0">
                <a:solidFill>
                  <a:srgbClr val="0B5304"/>
                </a:solidFill>
                <a:latin typeface="Noto Sans JP" panose="020B0200000000000000" pitchFamily="50" charset="-128"/>
                <a:ea typeface="Noto Sans JP" panose="020B0200000000000000" pitchFamily="50" charset="-128"/>
                <a:cs typeface="Rounded M+"/>
                <a:sym typeface="Rounded M+"/>
              </a:rPr>
              <a:t>https://musubifarm.org/</a:t>
            </a:r>
          </a:p>
        </p:txBody>
      </p:sp>
      <p:pic>
        <p:nvPicPr>
          <p:cNvPr id="13" name="図 12">
            <a:extLst>
              <a:ext uri="{FF2B5EF4-FFF2-40B4-BE49-F238E27FC236}">
                <a16:creationId xmlns:a16="http://schemas.microsoft.com/office/drawing/2014/main" id="{844811B0-BC69-4584-90B8-E63C3C17E1B9}"/>
              </a:ext>
            </a:extLst>
          </p:cNvPr>
          <p:cNvPicPr>
            <a:picLocks noChangeAspect="1"/>
          </p:cNvPicPr>
          <p:nvPr/>
        </p:nvPicPr>
        <p:blipFill rotWithShape="1">
          <a:blip r:embed="rId4">
            <a:extLst>
              <a:ext uri="{28A0092B-C50C-407E-A947-70E740481C1C}">
                <a14:useLocalDpi xmlns:a14="http://schemas.microsoft.com/office/drawing/2010/main" val="0"/>
              </a:ext>
            </a:extLst>
          </a:blip>
          <a:srcRect b="76021"/>
          <a:stretch/>
        </p:blipFill>
        <p:spPr>
          <a:xfrm>
            <a:off x="9704677" y="1514892"/>
            <a:ext cx="7196799" cy="6626526"/>
          </a:xfrm>
          <a:prstGeom prst="rect">
            <a:avLst/>
          </a:prstGeom>
        </p:spPr>
      </p:pic>
      <p:sp>
        <p:nvSpPr>
          <p:cNvPr id="7" name="Freeform 4">
            <a:extLst>
              <a:ext uri="{FF2B5EF4-FFF2-40B4-BE49-F238E27FC236}">
                <a16:creationId xmlns:a16="http://schemas.microsoft.com/office/drawing/2014/main" id="{DD379E4D-B276-44B1-BE28-B9D71CAE5585}"/>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5"/>
            <a:stretch>
              <a:fillRect t="-1021" b="-1021"/>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grpSp>
        <p:nvGrpSpPr>
          <p:cNvPr id="2" name="Group 2"/>
          <p:cNvGrpSpPr/>
          <p:nvPr/>
        </p:nvGrpSpPr>
        <p:grpSpPr>
          <a:xfrm>
            <a:off x="605120" y="2263828"/>
            <a:ext cx="5254022" cy="1034886"/>
            <a:chOff x="0" y="0"/>
            <a:chExt cx="7005362" cy="1379848"/>
          </a:xfrm>
        </p:grpSpPr>
        <p:grpSp>
          <p:nvGrpSpPr>
            <p:cNvPr id="3" name="Group 3"/>
            <p:cNvGrpSpPr/>
            <p:nvPr/>
          </p:nvGrpSpPr>
          <p:grpSpPr>
            <a:xfrm>
              <a:off x="0" y="0"/>
              <a:ext cx="7005362" cy="1379848"/>
              <a:chOff x="0" y="0"/>
              <a:chExt cx="1951216" cy="384331"/>
            </a:xfrm>
          </p:grpSpPr>
          <p:sp>
            <p:nvSpPr>
              <p:cNvPr id="4" name="Freeform 4"/>
              <p:cNvSpPr/>
              <p:nvPr/>
            </p:nvSpPr>
            <p:spPr>
              <a:xfrm>
                <a:off x="0" y="0"/>
                <a:ext cx="1951216" cy="384331"/>
              </a:xfrm>
              <a:custGeom>
                <a:avLst/>
                <a:gdLst/>
                <a:ahLst/>
                <a:cxnLst/>
                <a:rect l="l" t="t" r="r" b="b"/>
                <a:pathLst>
                  <a:path w="1951216" h="384331">
                    <a:moveTo>
                      <a:pt x="137038" y="0"/>
                    </a:moveTo>
                    <a:lnTo>
                      <a:pt x="1814178" y="0"/>
                    </a:lnTo>
                    <a:cubicBezTo>
                      <a:pt x="1889862" y="0"/>
                      <a:pt x="1951216" y="61354"/>
                      <a:pt x="1951216" y="137038"/>
                    </a:cubicBezTo>
                    <a:lnTo>
                      <a:pt x="1951216" y="247294"/>
                    </a:lnTo>
                    <a:cubicBezTo>
                      <a:pt x="1951216" y="322978"/>
                      <a:pt x="1889862" y="384331"/>
                      <a:pt x="1814178" y="384331"/>
                    </a:cubicBezTo>
                    <a:lnTo>
                      <a:pt x="137038" y="384331"/>
                    </a:lnTo>
                    <a:cubicBezTo>
                      <a:pt x="100693" y="384331"/>
                      <a:pt x="65837" y="369894"/>
                      <a:pt x="40137" y="344194"/>
                    </a:cubicBezTo>
                    <a:cubicBezTo>
                      <a:pt x="14438" y="318495"/>
                      <a:pt x="0" y="283638"/>
                      <a:pt x="0" y="247294"/>
                    </a:cubicBezTo>
                    <a:lnTo>
                      <a:pt x="0" y="137038"/>
                    </a:lnTo>
                    <a:cubicBezTo>
                      <a:pt x="0" y="61354"/>
                      <a:pt x="61354" y="0"/>
                      <a:pt x="137038" y="0"/>
                    </a:cubicBezTo>
                    <a:close/>
                  </a:path>
                </a:pathLst>
              </a:custGeom>
              <a:solidFill>
                <a:srgbClr val="FFFBF7"/>
              </a:solidFill>
              <a:ln w="38100" cap="rnd">
                <a:solidFill>
                  <a:srgbClr val="0B5304"/>
                </a:solidFill>
                <a:prstDash val="solid"/>
                <a:round/>
              </a:ln>
            </p:spPr>
          </p:sp>
          <p:sp>
            <p:nvSpPr>
              <p:cNvPr id="5" name="TextBox 5"/>
              <p:cNvSpPr txBox="1"/>
              <p:nvPr/>
            </p:nvSpPr>
            <p:spPr>
              <a:xfrm>
                <a:off x="0" y="-38100"/>
                <a:ext cx="1951216" cy="422431"/>
              </a:xfrm>
              <a:prstGeom prst="rect">
                <a:avLst/>
              </a:prstGeom>
            </p:spPr>
            <p:txBody>
              <a:bodyPr lIns="48261" tIns="48261" rIns="48261" bIns="48261" rtlCol="0" anchor="ctr"/>
              <a:lstStyle/>
              <a:p>
                <a:pPr marL="0" lvl="0" indent="0" algn="ctr">
                  <a:lnSpc>
                    <a:spcPts val="2634"/>
                  </a:lnSpc>
                  <a:spcBef>
                    <a:spcPct val="0"/>
                  </a:spcBef>
                </a:pPr>
                <a:endParaRPr>
                  <a:latin typeface="Meiryo UI" panose="020B0604030504040204" pitchFamily="50" charset="-128"/>
                  <a:ea typeface="Meiryo UI" panose="020B0604030504040204" pitchFamily="50" charset="-128"/>
                </a:endParaRPr>
              </a:p>
            </p:txBody>
          </p:sp>
        </p:grpSp>
        <p:sp>
          <p:nvSpPr>
            <p:cNvPr id="6" name="TextBox 6"/>
            <p:cNvSpPr txBox="1"/>
            <p:nvPr/>
          </p:nvSpPr>
          <p:spPr>
            <a:xfrm>
              <a:off x="750964" y="403505"/>
              <a:ext cx="5484373" cy="601414"/>
            </a:xfrm>
            <a:prstGeom prst="rect">
              <a:avLst/>
            </a:prstGeom>
          </p:spPr>
          <p:txBody>
            <a:bodyPr lIns="0" tIns="0" rIns="0" bIns="0" rtlCol="0" anchor="t">
              <a:spAutoFit/>
            </a:bodyPr>
            <a:lstStyle/>
            <a:p>
              <a:pPr algn="ctr">
                <a:lnSpc>
                  <a:spcPts val="3422"/>
                </a:lnSpc>
                <a:spcBef>
                  <a:spcPct val="0"/>
                </a:spcBef>
              </a:pPr>
              <a:r>
                <a:rPr lang="en-US" sz="3140" b="1" spc="-122">
                  <a:solidFill>
                    <a:srgbClr val="0B5304"/>
                  </a:solidFill>
                  <a:latin typeface="Meiryo UI" panose="020B0604030504040204" pitchFamily="50" charset="-128"/>
                  <a:ea typeface="Meiryo UI" panose="020B0604030504040204" pitchFamily="50" charset="-128"/>
                  <a:cs typeface="Open Sauce Bold"/>
                  <a:sym typeface="Open Sauce Bold"/>
                </a:rPr>
                <a:t>お問い合わせフォーム</a:t>
              </a:r>
            </a:p>
          </p:txBody>
        </p:sp>
      </p:grpSp>
      <p:sp>
        <p:nvSpPr>
          <p:cNvPr id="7" name="Freeform 7"/>
          <p:cNvSpPr/>
          <p:nvPr/>
        </p:nvSpPr>
        <p:spPr>
          <a:xfrm>
            <a:off x="605120" y="3354496"/>
            <a:ext cx="7682675" cy="6477029"/>
          </a:xfrm>
          <a:custGeom>
            <a:avLst/>
            <a:gdLst/>
            <a:ahLst/>
            <a:cxnLst/>
            <a:rect l="l" t="t" r="r" b="b"/>
            <a:pathLst>
              <a:path w="7682675" h="6477029">
                <a:moveTo>
                  <a:pt x="0" y="0"/>
                </a:moveTo>
                <a:lnTo>
                  <a:pt x="7682675" y="0"/>
                </a:lnTo>
                <a:lnTo>
                  <a:pt x="7682675" y="6477029"/>
                </a:lnTo>
                <a:lnTo>
                  <a:pt x="0" y="6477029"/>
                </a:lnTo>
                <a:lnTo>
                  <a:pt x="0" y="0"/>
                </a:lnTo>
                <a:close/>
              </a:path>
            </a:pathLst>
          </a:custGeom>
          <a:blipFill>
            <a:blip r:embed="rId3"/>
            <a:stretch>
              <a:fillRect t="-38292" r="-13329" b="-57947"/>
            </a:stretch>
          </a:blipFill>
        </p:spPr>
      </p:sp>
      <p:grpSp>
        <p:nvGrpSpPr>
          <p:cNvPr id="8" name="Group 8"/>
          <p:cNvGrpSpPr/>
          <p:nvPr/>
        </p:nvGrpSpPr>
        <p:grpSpPr>
          <a:xfrm>
            <a:off x="8856771" y="2265106"/>
            <a:ext cx="4020508" cy="1034886"/>
            <a:chOff x="0" y="0"/>
            <a:chExt cx="5360678" cy="1379848"/>
          </a:xfrm>
        </p:grpSpPr>
        <p:grpSp>
          <p:nvGrpSpPr>
            <p:cNvPr id="9" name="Group 9"/>
            <p:cNvGrpSpPr/>
            <p:nvPr/>
          </p:nvGrpSpPr>
          <p:grpSpPr>
            <a:xfrm>
              <a:off x="0" y="0"/>
              <a:ext cx="5360678" cy="1379848"/>
              <a:chOff x="0" y="0"/>
              <a:chExt cx="1493119" cy="384331"/>
            </a:xfrm>
          </p:grpSpPr>
          <p:sp>
            <p:nvSpPr>
              <p:cNvPr id="10" name="Freeform 10"/>
              <p:cNvSpPr/>
              <p:nvPr/>
            </p:nvSpPr>
            <p:spPr>
              <a:xfrm>
                <a:off x="0" y="0"/>
                <a:ext cx="1493119" cy="384331"/>
              </a:xfrm>
              <a:custGeom>
                <a:avLst/>
                <a:gdLst/>
                <a:ahLst/>
                <a:cxnLst/>
                <a:rect l="l" t="t" r="r" b="b"/>
                <a:pathLst>
                  <a:path w="1493119" h="384331">
                    <a:moveTo>
                      <a:pt x="179081" y="0"/>
                    </a:moveTo>
                    <a:lnTo>
                      <a:pt x="1314038" y="0"/>
                    </a:lnTo>
                    <a:cubicBezTo>
                      <a:pt x="1361533" y="0"/>
                      <a:pt x="1407083" y="18867"/>
                      <a:pt x="1440667" y="52452"/>
                    </a:cubicBezTo>
                    <a:cubicBezTo>
                      <a:pt x="1474252" y="86036"/>
                      <a:pt x="1493119" y="131586"/>
                      <a:pt x="1493119" y="179081"/>
                    </a:cubicBezTo>
                    <a:lnTo>
                      <a:pt x="1493119" y="205250"/>
                    </a:lnTo>
                    <a:cubicBezTo>
                      <a:pt x="1493119" y="304154"/>
                      <a:pt x="1412942" y="384331"/>
                      <a:pt x="1314038" y="384331"/>
                    </a:cubicBezTo>
                    <a:lnTo>
                      <a:pt x="179081" y="384331"/>
                    </a:lnTo>
                    <a:cubicBezTo>
                      <a:pt x="131586" y="384331"/>
                      <a:pt x="86036" y="365464"/>
                      <a:pt x="52452" y="331880"/>
                    </a:cubicBezTo>
                    <a:cubicBezTo>
                      <a:pt x="18867" y="298295"/>
                      <a:pt x="0" y="252745"/>
                      <a:pt x="0" y="205250"/>
                    </a:cubicBezTo>
                    <a:lnTo>
                      <a:pt x="0" y="179081"/>
                    </a:lnTo>
                    <a:cubicBezTo>
                      <a:pt x="0" y="131586"/>
                      <a:pt x="18867" y="86036"/>
                      <a:pt x="52452" y="52452"/>
                    </a:cubicBezTo>
                    <a:cubicBezTo>
                      <a:pt x="86036" y="18867"/>
                      <a:pt x="131586" y="0"/>
                      <a:pt x="179081" y="0"/>
                    </a:cubicBezTo>
                    <a:close/>
                  </a:path>
                </a:pathLst>
              </a:custGeom>
              <a:solidFill>
                <a:srgbClr val="FFFBF7"/>
              </a:solidFill>
              <a:ln w="38100" cap="rnd">
                <a:solidFill>
                  <a:srgbClr val="0B5304"/>
                </a:solidFill>
                <a:prstDash val="solid"/>
                <a:round/>
              </a:ln>
            </p:spPr>
          </p:sp>
          <p:sp>
            <p:nvSpPr>
              <p:cNvPr id="11" name="TextBox 11"/>
              <p:cNvSpPr txBox="1"/>
              <p:nvPr/>
            </p:nvSpPr>
            <p:spPr>
              <a:xfrm>
                <a:off x="0" y="-38100"/>
                <a:ext cx="1493119" cy="422431"/>
              </a:xfrm>
              <a:prstGeom prst="rect">
                <a:avLst/>
              </a:prstGeom>
            </p:spPr>
            <p:txBody>
              <a:bodyPr lIns="48261" tIns="48261" rIns="48261" bIns="48261"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2" name="TextBox 12"/>
            <p:cNvSpPr txBox="1"/>
            <p:nvPr/>
          </p:nvSpPr>
          <p:spPr>
            <a:xfrm>
              <a:off x="574657" y="403505"/>
              <a:ext cx="4196779" cy="601414"/>
            </a:xfrm>
            <a:prstGeom prst="rect">
              <a:avLst/>
            </a:prstGeom>
          </p:spPr>
          <p:txBody>
            <a:bodyPr lIns="0" tIns="0" rIns="0" bIns="0" rtlCol="0" anchor="t">
              <a:spAutoFit/>
            </a:bodyPr>
            <a:lstStyle/>
            <a:p>
              <a:pPr algn="ctr">
                <a:lnSpc>
                  <a:spcPts val="3422"/>
                </a:lnSpc>
                <a:spcBef>
                  <a:spcPct val="0"/>
                </a:spcBef>
              </a:pPr>
              <a:r>
                <a:rPr lang="en-US" sz="3140" b="1" spc="-122">
                  <a:solidFill>
                    <a:srgbClr val="0B5304"/>
                  </a:solidFill>
                  <a:latin typeface="Noto Sans JP" panose="020B0200000000000000" pitchFamily="50" charset="-128"/>
                  <a:ea typeface="Noto Sans JP" panose="020B0200000000000000" pitchFamily="50" charset="-128"/>
                  <a:cs typeface="Open Sauce Bold"/>
                  <a:sym typeface="Open Sauce Bold"/>
                </a:rPr>
                <a:t>SNS連携</a:t>
              </a:r>
            </a:p>
          </p:txBody>
        </p:sp>
      </p:grpSp>
      <p:grpSp>
        <p:nvGrpSpPr>
          <p:cNvPr id="13" name="Group 13"/>
          <p:cNvGrpSpPr/>
          <p:nvPr/>
        </p:nvGrpSpPr>
        <p:grpSpPr>
          <a:xfrm>
            <a:off x="8856771" y="3580959"/>
            <a:ext cx="4020508" cy="1034886"/>
            <a:chOff x="0" y="0"/>
            <a:chExt cx="5360678" cy="1379848"/>
          </a:xfrm>
        </p:grpSpPr>
        <p:grpSp>
          <p:nvGrpSpPr>
            <p:cNvPr id="14" name="Group 14"/>
            <p:cNvGrpSpPr/>
            <p:nvPr/>
          </p:nvGrpSpPr>
          <p:grpSpPr>
            <a:xfrm>
              <a:off x="0" y="0"/>
              <a:ext cx="5360678" cy="1379848"/>
              <a:chOff x="0" y="0"/>
              <a:chExt cx="1493119" cy="384331"/>
            </a:xfrm>
          </p:grpSpPr>
          <p:sp>
            <p:nvSpPr>
              <p:cNvPr id="15" name="Freeform 15"/>
              <p:cNvSpPr/>
              <p:nvPr/>
            </p:nvSpPr>
            <p:spPr>
              <a:xfrm>
                <a:off x="0" y="0"/>
                <a:ext cx="1493119" cy="384331"/>
              </a:xfrm>
              <a:custGeom>
                <a:avLst/>
                <a:gdLst/>
                <a:ahLst/>
                <a:cxnLst/>
                <a:rect l="l" t="t" r="r" b="b"/>
                <a:pathLst>
                  <a:path w="1493119" h="384331">
                    <a:moveTo>
                      <a:pt x="179081" y="0"/>
                    </a:moveTo>
                    <a:lnTo>
                      <a:pt x="1314038" y="0"/>
                    </a:lnTo>
                    <a:cubicBezTo>
                      <a:pt x="1361533" y="0"/>
                      <a:pt x="1407083" y="18867"/>
                      <a:pt x="1440667" y="52452"/>
                    </a:cubicBezTo>
                    <a:cubicBezTo>
                      <a:pt x="1474252" y="86036"/>
                      <a:pt x="1493119" y="131586"/>
                      <a:pt x="1493119" y="179081"/>
                    </a:cubicBezTo>
                    <a:lnTo>
                      <a:pt x="1493119" y="205250"/>
                    </a:lnTo>
                    <a:cubicBezTo>
                      <a:pt x="1493119" y="304154"/>
                      <a:pt x="1412942" y="384331"/>
                      <a:pt x="1314038" y="384331"/>
                    </a:cubicBezTo>
                    <a:lnTo>
                      <a:pt x="179081" y="384331"/>
                    </a:lnTo>
                    <a:cubicBezTo>
                      <a:pt x="131586" y="384331"/>
                      <a:pt x="86036" y="365464"/>
                      <a:pt x="52452" y="331880"/>
                    </a:cubicBezTo>
                    <a:cubicBezTo>
                      <a:pt x="18867" y="298295"/>
                      <a:pt x="0" y="252745"/>
                      <a:pt x="0" y="205250"/>
                    </a:cubicBezTo>
                    <a:lnTo>
                      <a:pt x="0" y="179081"/>
                    </a:lnTo>
                    <a:cubicBezTo>
                      <a:pt x="0" y="131586"/>
                      <a:pt x="18867" y="86036"/>
                      <a:pt x="52452" y="52452"/>
                    </a:cubicBezTo>
                    <a:cubicBezTo>
                      <a:pt x="86036" y="18867"/>
                      <a:pt x="131586" y="0"/>
                      <a:pt x="179081" y="0"/>
                    </a:cubicBezTo>
                    <a:close/>
                  </a:path>
                </a:pathLst>
              </a:custGeom>
              <a:solidFill>
                <a:srgbClr val="FFFBF7"/>
              </a:solidFill>
              <a:ln w="38100" cap="rnd">
                <a:solidFill>
                  <a:srgbClr val="0B5304"/>
                </a:solidFill>
                <a:prstDash val="solid"/>
                <a:round/>
              </a:ln>
            </p:spPr>
          </p:sp>
          <p:sp>
            <p:nvSpPr>
              <p:cNvPr id="16" name="TextBox 16"/>
              <p:cNvSpPr txBox="1"/>
              <p:nvPr/>
            </p:nvSpPr>
            <p:spPr>
              <a:xfrm>
                <a:off x="0" y="-38100"/>
                <a:ext cx="1493119" cy="422431"/>
              </a:xfrm>
              <a:prstGeom prst="rect">
                <a:avLst/>
              </a:prstGeom>
            </p:spPr>
            <p:txBody>
              <a:bodyPr lIns="48261" tIns="48261" rIns="48261" bIns="48261"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17" name="TextBox 17"/>
            <p:cNvSpPr txBox="1"/>
            <p:nvPr/>
          </p:nvSpPr>
          <p:spPr>
            <a:xfrm>
              <a:off x="574657" y="403505"/>
              <a:ext cx="4196779" cy="601414"/>
            </a:xfrm>
            <a:prstGeom prst="rect">
              <a:avLst/>
            </a:prstGeom>
          </p:spPr>
          <p:txBody>
            <a:bodyPr lIns="0" tIns="0" rIns="0" bIns="0" rtlCol="0" anchor="t">
              <a:spAutoFit/>
            </a:bodyPr>
            <a:lstStyle/>
            <a:p>
              <a:pPr algn="ctr">
                <a:lnSpc>
                  <a:spcPts val="3422"/>
                </a:lnSpc>
                <a:spcBef>
                  <a:spcPct val="0"/>
                </a:spcBef>
              </a:pPr>
              <a:r>
                <a:rPr lang="en-US" sz="3140" b="1" spc="-122">
                  <a:solidFill>
                    <a:srgbClr val="0B5304"/>
                  </a:solidFill>
                  <a:latin typeface="Noto Sans JP" panose="020B0200000000000000" pitchFamily="50" charset="-128"/>
                  <a:ea typeface="Noto Sans JP" panose="020B0200000000000000" pitchFamily="50" charset="-128"/>
                  <a:cs typeface="Open Sauce Bold"/>
                  <a:sym typeface="Open Sauce Bold"/>
                </a:rPr>
                <a:t>クックパッド連携</a:t>
              </a:r>
            </a:p>
          </p:txBody>
        </p:sp>
      </p:grpSp>
      <p:sp>
        <p:nvSpPr>
          <p:cNvPr id="18" name="Freeform 18"/>
          <p:cNvSpPr/>
          <p:nvPr/>
        </p:nvSpPr>
        <p:spPr>
          <a:xfrm>
            <a:off x="9483406" y="4892070"/>
            <a:ext cx="2767239" cy="3588718"/>
          </a:xfrm>
          <a:custGeom>
            <a:avLst/>
            <a:gdLst/>
            <a:ahLst/>
            <a:cxnLst/>
            <a:rect l="l" t="t" r="r" b="b"/>
            <a:pathLst>
              <a:path w="2767239" h="3588718">
                <a:moveTo>
                  <a:pt x="0" y="0"/>
                </a:moveTo>
                <a:lnTo>
                  <a:pt x="2767239" y="0"/>
                </a:lnTo>
                <a:lnTo>
                  <a:pt x="2767239" y="3588718"/>
                </a:lnTo>
                <a:lnTo>
                  <a:pt x="0" y="3588718"/>
                </a:lnTo>
                <a:lnTo>
                  <a:pt x="0" y="0"/>
                </a:lnTo>
                <a:close/>
              </a:path>
            </a:pathLst>
          </a:custGeom>
          <a:blipFill>
            <a:blip r:embed="rId4"/>
            <a:stretch>
              <a:fillRect b="-389583"/>
            </a:stretch>
          </a:blipFill>
        </p:spPr>
      </p:sp>
      <p:sp>
        <p:nvSpPr>
          <p:cNvPr id="19" name="TextBox 19"/>
          <p:cNvSpPr txBox="1"/>
          <p:nvPr/>
        </p:nvSpPr>
        <p:spPr>
          <a:xfrm>
            <a:off x="5379601" y="182563"/>
            <a:ext cx="7190116" cy="1322093"/>
          </a:xfrm>
          <a:prstGeom prst="rect">
            <a:avLst/>
          </a:prstGeom>
        </p:spPr>
        <p:txBody>
          <a:bodyPr lIns="0" tIns="0" rIns="0" bIns="0" rtlCol="0" anchor="t">
            <a:spAutoFit/>
          </a:bodyPr>
          <a:lstStyle/>
          <a:p>
            <a:pPr algn="ctr">
              <a:lnSpc>
                <a:spcPts val="11200"/>
              </a:lnSpc>
            </a:pPr>
            <a:r>
              <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rPr>
              <a:t>機能要件</a:t>
            </a:r>
          </a:p>
        </p:txBody>
      </p:sp>
      <p:sp>
        <p:nvSpPr>
          <p:cNvPr id="20" name="TextBox 20"/>
          <p:cNvSpPr txBox="1"/>
          <p:nvPr/>
        </p:nvSpPr>
        <p:spPr>
          <a:xfrm>
            <a:off x="13083272" y="2430441"/>
            <a:ext cx="3624338" cy="565732"/>
          </a:xfrm>
          <a:prstGeom prst="rect">
            <a:avLst/>
          </a:prstGeom>
        </p:spPr>
        <p:txBody>
          <a:bodyPr lIns="0" tIns="0" rIns="0" bIns="0" rtlCol="0" anchor="t">
            <a:spAutoFit/>
          </a:bodyPr>
          <a:lstStyle/>
          <a:p>
            <a:pPr algn="l">
              <a:lnSpc>
                <a:spcPts val="4759"/>
              </a:lnSpc>
            </a:pPr>
            <a:r>
              <a:rPr lang="en-US" sz="3399">
                <a:solidFill>
                  <a:srgbClr val="0B5304"/>
                </a:solidFill>
                <a:latin typeface="Noto Sans JP" panose="020B0200000000000000" pitchFamily="50" charset="-128"/>
                <a:ea typeface="Noto Sans JP" panose="020B0200000000000000" pitchFamily="50" charset="-128"/>
                <a:cs typeface="Rounded M+"/>
                <a:sym typeface="Rounded M+"/>
              </a:rPr>
              <a:t>Instagram/LINE</a:t>
            </a:r>
          </a:p>
        </p:txBody>
      </p:sp>
      <p:sp>
        <p:nvSpPr>
          <p:cNvPr id="21" name="TextBox 21"/>
          <p:cNvSpPr txBox="1"/>
          <p:nvPr/>
        </p:nvSpPr>
        <p:spPr>
          <a:xfrm>
            <a:off x="12569716" y="5477389"/>
            <a:ext cx="5206670" cy="1209040"/>
          </a:xfrm>
          <a:prstGeom prst="rect">
            <a:avLst/>
          </a:prstGeom>
        </p:spPr>
        <p:txBody>
          <a:bodyPr lIns="0" tIns="0" rIns="0" bIns="0" rtlCol="0" anchor="t">
            <a:spAutoFit/>
          </a:bodyPr>
          <a:lstStyle/>
          <a:p>
            <a:pPr algn="l">
              <a:lnSpc>
                <a:spcPts val="4759"/>
              </a:lnSpc>
            </a:pPr>
            <a:r>
              <a:rPr lang="en-US" sz="3399">
                <a:solidFill>
                  <a:srgbClr val="0B5304"/>
                </a:solidFill>
                <a:latin typeface="Noto Sans JP" panose="020B0200000000000000" pitchFamily="50" charset="-128"/>
                <a:ea typeface="Noto Sans JP" panose="020B0200000000000000" pitchFamily="50" charset="-128"/>
                <a:cs typeface="Rounded M+"/>
                <a:sym typeface="Rounded M+"/>
              </a:rPr>
              <a:t>レシピページからCOOKPADのサイトに連携</a:t>
            </a:r>
          </a:p>
        </p:txBody>
      </p:sp>
      <p:grpSp>
        <p:nvGrpSpPr>
          <p:cNvPr id="22" name="Group 22"/>
          <p:cNvGrpSpPr/>
          <p:nvPr/>
        </p:nvGrpSpPr>
        <p:grpSpPr>
          <a:xfrm>
            <a:off x="8974659" y="8796639"/>
            <a:ext cx="4020508" cy="1034886"/>
            <a:chOff x="0" y="0"/>
            <a:chExt cx="5360678" cy="1379848"/>
          </a:xfrm>
        </p:grpSpPr>
        <p:grpSp>
          <p:nvGrpSpPr>
            <p:cNvPr id="23" name="Group 23"/>
            <p:cNvGrpSpPr/>
            <p:nvPr/>
          </p:nvGrpSpPr>
          <p:grpSpPr>
            <a:xfrm>
              <a:off x="0" y="0"/>
              <a:ext cx="5360678" cy="1379848"/>
              <a:chOff x="0" y="0"/>
              <a:chExt cx="1493119" cy="384331"/>
            </a:xfrm>
          </p:grpSpPr>
          <p:sp>
            <p:nvSpPr>
              <p:cNvPr id="24" name="Freeform 24"/>
              <p:cNvSpPr/>
              <p:nvPr/>
            </p:nvSpPr>
            <p:spPr>
              <a:xfrm>
                <a:off x="0" y="0"/>
                <a:ext cx="1493119" cy="384331"/>
              </a:xfrm>
              <a:custGeom>
                <a:avLst/>
                <a:gdLst/>
                <a:ahLst/>
                <a:cxnLst/>
                <a:rect l="l" t="t" r="r" b="b"/>
                <a:pathLst>
                  <a:path w="1493119" h="384331">
                    <a:moveTo>
                      <a:pt x="179081" y="0"/>
                    </a:moveTo>
                    <a:lnTo>
                      <a:pt x="1314038" y="0"/>
                    </a:lnTo>
                    <a:cubicBezTo>
                      <a:pt x="1361533" y="0"/>
                      <a:pt x="1407083" y="18867"/>
                      <a:pt x="1440667" y="52452"/>
                    </a:cubicBezTo>
                    <a:cubicBezTo>
                      <a:pt x="1474252" y="86036"/>
                      <a:pt x="1493119" y="131586"/>
                      <a:pt x="1493119" y="179081"/>
                    </a:cubicBezTo>
                    <a:lnTo>
                      <a:pt x="1493119" y="205250"/>
                    </a:lnTo>
                    <a:cubicBezTo>
                      <a:pt x="1493119" y="304154"/>
                      <a:pt x="1412942" y="384331"/>
                      <a:pt x="1314038" y="384331"/>
                    </a:cubicBezTo>
                    <a:lnTo>
                      <a:pt x="179081" y="384331"/>
                    </a:lnTo>
                    <a:cubicBezTo>
                      <a:pt x="131586" y="384331"/>
                      <a:pt x="86036" y="365464"/>
                      <a:pt x="52452" y="331880"/>
                    </a:cubicBezTo>
                    <a:cubicBezTo>
                      <a:pt x="18867" y="298295"/>
                      <a:pt x="0" y="252745"/>
                      <a:pt x="0" y="205250"/>
                    </a:cubicBezTo>
                    <a:lnTo>
                      <a:pt x="0" y="179081"/>
                    </a:lnTo>
                    <a:cubicBezTo>
                      <a:pt x="0" y="131586"/>
                      <a:pt x="18867" y="86036"/>
                      <a:pt x="52452" y="52452"/>
                    </a:cubicBezTo>
                    <a:cubicBezTo>
                      <a:pt x="86036" y="18867"/>
                      <a:pt x="131586" y="0"/>
                      <a:pt x="179081" y="0"/>
                    </a:cubicBezTo>
                    <a:close/>
                  </a:path>
                </a:pathLst>
              </a:custGeom>
              <a:solidFill>
                <a:srgbClr val="FFFBF7"/>
              </a:solidFill>
              <a:ln w="38100" cap="rnd">
                <a:solidFill>
                  <a:srgbClr val="0B5304"/>
                </a:solidFill>
                <a:prstDash val="solid"/>
                <a:round/>
              </a:ln>
            </p:spPr>
          </p:sp>
          <p:sp>
            <p:nvSpPr>
              <p:cNvPr id="25" name="TextBox 25"/>
              <p:cNvSpPr txBox="1"/>
              <p:nvPr/>
            </p:nvSpPr>
            <p:spPr>
              <a:xfrm>
                <a:off x="0" y="-38100"/>
                <a:ext cx="1493119" cy="422431"/>
              </a:xfrm>
              <a:prstGeom prst="rect">
                <a:avLst/>
              </a:prstGeom>
            </p:spPr>
            <p:txBody>
              <a:bodyPr lIns="48261" tIns="48261" rIns="48261" bIns="48261" rtlCol="0" anchor="ctr"/>
              <a:lstStyle/>
              <a:p>
                <a:pPr marL="0" lvl="0" indent="0" algn="ctr">
                  <a:lnSpc>
                    <a:spcPts val="2634"/>
                  </a:lnSpc>
                  <a:spcBef>
                    <a:spcPct val="0"/>
                  </a:spcBef>
                </a:pPr>
                <a:endParaRPr>
                  <a:latin typeface="Noto Sans JP" panose="020B0200000000000000" pitchFamily="50" charset="-128"/>
                  <a:ea typeface="Noto Sans JP" panose="020B0200000000000000" pitchFamily="50" charset="-128"/>
                </a:endParaRPr>
              </a:p>
            </p:txBody>
          </p:sp>
        </p:grpSp>
        <p:sp>
          <p:nvSpPr>
            <p:cNvPr id="26" name="TextBox 26"/>
            <p:cNvSpPr txBox="1"/>
            <p:nvPr/>
          </p:nvSpPr>
          <p:spPr>
            <a:xfrm>
              <a:off x="574657" y="403505"/>
              <a:ext cx="4196779" cy="601414"/>
            </a:xfrm>
            <a:prstGeom prst="rect">
              <a:avLst/>
            </a:prstGeom>
          </p:spPr>
          <p:txBody>
            <a:bodyPr lIns="0" tIns="0" rIns="0" bIns="0" rtlCol="0" anchor="t">
              <a:spAutoFit/>
            </a:bodyPr>
            <a:lstStyle/>
            <a:p>
              <a:pPr algn="ctr">
                <a:lnSpc>
                  <a:spcPts val="3422"/>
                </a:lnSpc>
                <a:spcBef>
                  <a:spcPct val="0"/>
                </a:spcBef>
              </a:pPr>
              <a:r>
                <a:rPr lang="en-US" sz="3140" b="1" spc="-122">
                  <a:solidFill>
                    <a:srgbClr val="0B5304"/>
                  </a:solidFill>
                  <a:latin typeface="Noto Sans JP" panose="020B0200000000000000" pitchFamily="50" charset="-128"/>
                  <a:ea typeface="Noto Sans JP" panose="020B0200000000000000" pitchFamily="50" charset="-128"/>
                  <a:cs typeface="Open Sauce Bold"/>
                  <a:sym typeface="Open Sauce Bold"/>
                </a:rPr>
                <a:t>更新機能</a:t>
              </a:r>
            </a:p>
          </p:txBody>
        </p:sp>
      </p:grpSp>
      <p:sp>
        <p:nvSpPr>
          <p:cNvPr id="27" name="TextBox 27"/>
          <p:cNvSpPr txBox="1"/>
          <p:nvPr/>
        </p:nvSpPr>
        <p:spPr>
          <a:xfrm>
            <a:off x="13347658" y="8961974"/>
            <a:ext cx="2201276" cy="565732"/>
          </a:xfrm>
          <a:prstGeom prst="rect">
            <a:avLst/>
          </a:prstGeom>
        </p:spPr>
        <p:txBody>
          <a:bodyPr lIns="0" tIns="0" rIns="0" bIns="0" rtlCol="0" anchor="t">
            <a:spAutoFit/>
          </a:bodyPr>
          <a:lstStyle/>
          <a:p>
            <a:pPr algn="l">
              <a:lnSpc>
                <a:spcPts val="4759"/>
              </a:lnSpc>
            </a:pPr>
            <a:r>
              <a:rPr lang="en-US" sz="3399">
                <a:solidFill>
                  <a:srgbClr val="0B5304"/>
                </a:solidFill>
                <a:latin typeface="Noto Sans JP" panose="020B0200000000000000" pitchFamily="50" charset="-128"/>
                <a:ea typeface="Noto Sans JP" panose="020B0200000000000000" pitchFamily="50" charset="-128"/>
                <a:cs typeface="Rounded M+"/>
                <a:sym typeface="Rounded M+"/>
              </a:rPr>
              <a:t>CMS利用</a:t>
            </a:r>
          </a:p>
        </p:txBody>
      </p:sp>
      <p:cxnSp>
        <p:nvCxnSpPr>
          <p:cNvPr id="29" name="直線コネクタ 28">
            <a:extLst>
              <a:ext uri="{FF2B5EF4-FFF2-40B4-BE49-F238E27FC236}">
                <a16:creationId xmlns:a16="http://schemas.microsoft.com/office/drawing/2014/main" id="{A2F55218-83C1-40F3-BDA2-2E8CEFE9EDCD}"/>
              </a:ext>
            </a:extLst>
          </p:cNvPr>
          <p:cNvCxnSpPr/>
          <p:nvPr/>
        </p:nvCxnSpPr>
        <p:spPr>
          <a:xfrm>
            <a:off x="914400" y="8115300"/>
            <a:ext cx="737339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a:extLst>
              <a:ext uri="{FF2B5EF4-FFF2-40B4-BE49-F238E27FC236}">
                <a16:creationId xmlns:a16="http://schemas.microsoft.com/office/drawing/2014/main" id="{6A130628-5756-4CDA-9818-D7730F427B2B}"/>
              </a:ext>
            </a:extLst>
          </p:cNvPr>
          <p:cNvCxnSpPr/>
          <p:nvPr/>
        </p:nvCxnSpPr>
        <p:spPr>
          <a:xfrm>
            <a:off x="914400" y="8267700"/>
            <a:ext cx="7373395" cy="0"/>
          </a:xfrm>
          <a:prstGeom prst="line">
            <a:avLst/>
          </a:prstGeom>
        </p:spPr>
        <p:style>
          <a:lnRef idx="2">
            <a:schemeClr val="accent2"/>
          </a:lnRef>
          <a:fillRef idx="0">
            <a:schemeClr val="accent2"/>
          </a:fillRef>
          <a:effectRef idx="1">
            <a:schemeClr val="accent2"/>
          </a:effectRef>
          <a:fontRef idx="minor">
            <a:schemeClr val="tx1"/>
          </a:fontRef>
        </p:style>
      </p:cxnSp>
      <p:sp>
        <p:nvSpPr>
          <p:cNvPr id="31" name="Freeform 4">
            <a:extLst>
              <a:ext uri="{FF2B5EF4-FFF2-40B4-BE49-F238E27FC236}">
                <a16:creationId xmlns:a16="http://schemas.microsoft.com/office/drawing/2014/main" id="{7D2C58DF-CF4C-407F-BCF1-B8B6F31DE4FC}"/>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5"/>
            <a:stretch>
              <a:fillRect t="-1021" b="-1021"/>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FF81"/>
        </a:solidFill>
        <a:effectLst/>
      </p:bgPr>
    </p:bg>
    <p:spTree>
      <p:nvGrpSpPr>
        <p:cNvPr id="1" name=""/>
        <p:cNvGrpSpPr/>
        <p:nvPr/>
      </p:nvGrpSpPr>
      <p:grpSpPr>
        <a:xfrm>
          <a:off x="0" y="0"/>
          <a:ext cx="0" cy="0"/>
          <a:chOff x="0" y="0"/>
          <a:chExt cx="0" cy="0"/>
        </a:xfrm>
      </p:grpSpPr>
      <p:sp>
        <p:nvSpPr>
          <p:cNvPr id="2" name="TextBox 2"/>
          <p:cNvSpPr txBox="1"/>
          <p:nvPr/>
        </p:nvSpPr>
        <p:spPr>
          <a:xfrm>
            <a:off x="3085690" y="668254"/>
            <a:ext cx="11322132" cy="1254767"/>
          </a:xfrm>
          <a:prstGeom prst="rect">
            <a:avLst/>
          </a:prstGeom>
        </p:spPr>
        <p:txBody>
          <a:bodyPr lIns="0" tIns="0" rIns="0" bIns="0" rtlCol="0" anchor="t">
            <a:spAutoFit/>
          </a:bodyPr>
          <a:lstStyle/>
          <a:p>
            <a:pPr algn="just">
              <a:lnSpc>
                <a:spcPts val="10500"/>
              </a:lnSpc>
            </a:pPr>
            <a:r>
              <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rPr>
              <a:t>ドメイン・サーバー関連</a:t>
            </a:r>
          </a:p>
        </p:txBody>
      </p:sp>
      <p:sp>
        <p:nvSpPr>
          <p:cNvPr id="3" name="TextBox 3"/>
          <p:cNvSpPr txBox="1"/>
          <p:nvPr/>
        </p:nvSpPr>
        <p:spPr>
          <a:xfrm>
            <a:off x="1816630" y="2297461"/>
            <a:ext cx="15588436" cy="861261"/>
          </a:xfrm>
          <a:prstGeom prst="rect">
            <a:avLst/>
          </a:prstGeom>
        </p:spPr>
        <p:txBody>
          <a:bodyPr wrap="square" lIns="0" tIns="0" rIns="0" bIns="0" rtlCol="0" anchor="t">
            <a:spAutoFit/>
          </a:bodyPr>
          <a:lstStyle/>
          <a:p>
            <a:pPr algn="l">
              <a:lnSpc>
                <a:spcPts val="7279"/>
              </a:lnSpc>
              <a:spcBef>
                <a:spcPct val="0"/>
              </a:spcBef>
            </a:pPr>
            <a:r>
              <a:rPr lang="en-US" sz="5199" dirty="0">
                <a:solidFill>
                  <a:srgbClr val="0B5304"/>
                </a:solidFill>
                <a:latin typeface="Noto Sans JP" panose="020B0200000000000000" pitchFamily="50" charset="-128"/>
                <a:ea typeface="Noto Sans JP" panose="020B0200000000000000" pitchFamily="50" charset="-128"/>
                <a:cs typeface="Open Sauce"/>
                <a:sym typeface="Open Sauce"/>
              </a:rPr>
              <a:t>新規取得　https://mawarimichi.xyz　管理は代行</a:t>
            </a:r>
          </a:p>
        </p:txBody>
      </p:sp>
      <p:sp>
        <p:nvSpPr>
          <p:cNvPr id="4" name="TextBox 4"/>
          <p:cNvSpPr txBox="1"/>
          <p:nvPr/>
        </p:nvSpPr>
        <p:spPr>
          <a:xfrm>
            <a:off x="7922237" y="3651304"/>
            <a:ext cx="2443526" cy="1254767"/>
          </a:xfrm>
          <a:prstGeom prst="rect">
            <a:avLst/>
          </a:prstGeom>
        </p:spPr>
        <p:txBody>
          <a:bodyPr lIns="0" tIns="0" rIns="0" bIns="0" rtlCol="0" anchor="t">
            <a:spAutoFit/>
          </a:bodyPr>
          <a:lstStyle/>
          <a:p>
            <a:pPr algn="just">
              <a:lnSpc>
                <a:spcPts val="10500"/>
              </a:lnSpc>
            </a:pPr>
            <a:r>
              <a:rPr lang="en-US" sz="8000" b="1" dirty="0">
                <a:solidFill>
                  <a:srgbClr val="0B5304"/>
                </a:solidFill>
                <a:latin typeface="Noto Sans JP" panose="020B0200000000000000" pitchFamily="50" charset="-128"/>
                <a:ea typeface="Noto Sans JP" panose="020B0200000000000000" pitchFamily="50" charset="-128"/>
                <a:cs typeface="Poppins Bold"/>
                <a:sym typeface="Poppins Bold"/>
              </a:rPr>
              <a:t>予算</a:t>
            </a:r>
          </a:p>
        </p:txBody>
      </p:sp>
      <p:sp>
        <p:nvSpPr>
          <p:cNvPr id="5" name="TextBox 5"/>
          <p:cNvSpPr txBox="1"/>
          <p:nvPr/>
        </p:nvSpPr>
        <p:spPr>
          <a:xfrm>
            <a:off x="1816630" y="5197246"/>
            <a:ext cx="11702236" cy="1231106"/>
          </a:xfrm>
          <a:prstGeom prst="rect">
            <a:avLst/>
          </a:prstGeom>
        </p:spPr>
        <p:txBody>
          <a:bodyPr wrap="square" lIns="0" tIns="0" rIns="0" bIns="0" rtlCol="0" anchor="t">
            <a:spAutoFit/>
          </a:bodyPr>
          <a:lstStyle/>
          <a:p>
            <a:pPr algn="just">
              <a:lnSpc>
                <a:spcPts val="4759"/>
              </a:lnSpc>
            </a:pPr>
            <a:r>
              <a:rPr lang="en-US" sz="4400" dirty="0">
                <a:solidFill>
                  <a:srgbClr val="0B5304"/>
                </a:solidFill>
                <a:latin typeface="Noto Sans JP" panose="020B0200000000000000" pitchFamily="50" charset="-128"/>
                <a:ea typeface="Noto Sans JP" panose="020B0200000000000000" pitchFamily="50" charset="-128"/>
                <a:cs typeface="Rounded M+"/>
                <a:sym typeface="Rounded M+"/>
              </a:rPr>
              <a:t>予算上限</a:t>
            </a:r>
            <a:r>
              <a:rPr lang="en-US" sz="4000" dirty="0">
                <a:solidFill>
                  <a:srgbClr val="0B5304"/>
                </a:solidFill>
                <a:latin typeface="Noto Sans JP" panose="020B0200000000000000" pitchFamily="50" charset="-128"/>
                <a:ea typeface="Noto Sans JP" panose="020B0200000000000000" pitchFamily="50" charset="-128"/>
                <a:cs typeface="Rounded M+"/>
                <a:sym typeface="Rounded M+"/>
              </a:rPr>
              <a:t>：30万円</a:t>
            </a:r>
          </a:p>
          <a:p>
            <a:pPr algn="just">
              <a:lnSpc>
                <a:spcPts val="4759"/>
              </a:lnSpc>
            </a:pPr>
            <a:r>
              <a:rPr lang="en-US" sz="4400" dirty="0">
                <a:solidFill>
                  <a:srgbClr val="0B5304"/>
                </a:solidFill>
                <a:latin typeface="Noto Sans JP" panose="020B0200000000000000" pitchFamily="50" charset="-128"/>
                <a:ea typeface="Noto Sans JP" panose="020B0200000000000000" pitchFamily="50" charset="-128"/>
                <a:cs typeface="Rounded M+"/>
                <a:sym typeface="Rounded M+"/>
              </a:rPr>
              <a:t>範囲</a:t>
            </a:r>
            <a:r>
              <a:rPr lang="en-US" sz="4000" dirty="0">
                <a:solidFill>
                  <a:srgbClr val="0B5304"/>
                </a:solidFill>
                <a:latin typeface="Noto Sans JP" panose="020B0200000000000000" pitchFamily="50" charset="-128"/>
                <a:ea typeface="Noto Sans JP" panose="020B0200000000000000" pitchFamily="50" charset="-128"/>
                <a:cs typeface="Rounded M+"/>
                <a:sym typeface="Rounded M+"/>
              </a:rPr>
              <a:t>：デザイン／コーディング／基本機能実装</a:t>
            </a:r>
          </a:p>
        </p:txBody>
      </p:sp>
      <p:sp>
        <p:nvSpPr>
          <p:cNvPr id="6" name="TextBox 6"/>
          <p:cNvSpPr txBox="1"/>
          <p:nvPr/>
        </p:nvSpPr>
        <p:spPr>
          <a:xfrm>
            <a:off x="1816630" y="7142731"/>
            <a:ext cx="17379939" cy="1846659"/>
          </a:xfrm>
          <a:prstGeom prst="rect">
            <a:avLst/>
          </a:prstGeom>
        </p:spPr>
        <p:txBody>
          <a:bodyPr lIns="0" tIns="0" rIns="0" bIns="0" rtlCol="0" anchor="t">
            <a:spAutoFit/>
          </a:bodyPr>
          <a:lstStyle/>
          <a:p>
            <a:pPr algn="l">
              <a:lnSpc>
                <a:spcPts val="4759"/>
              </a:lnSpc>
            </a:pPr>
            <a:r>
              <a:rPr lang="en-US" sz="4400" dirty="0">
                <a:solidFill>
                  <a:srgbClr val="0B5304"/>
                </a:solidFill>
                <a:latin typeface="Noto Sans JP" panose="020B0200000000000000" pitchFamily="50" charset="-128"/>
                <a:ea typeface="Noto Sans JP" panose="020B0200000000000000" pitchFamily="50" charset="-128"/>
                <a:cs typeface="Rounded M+"/>
                <a:sym typeface="Rounded M+"/>
              </a:rPr>
              <a:t>オプション費用</a:t>
            </a:r>
            <a:r>
              <a:rPr lang="en-US" sz="4000" dirty="0">
                <a:solidFill>
                  <a:srgbClr val="0B5304"/>
                </a:solidFill>
                <a:latin typeface="Noto Sans JP" panose="020B0200000000000000" pitchFamily="50" charset="-128"/>
                <a:ea typeface="Noto Sans JP" panose="020B0200000000000000" pitchFamily="50" charset="-128"/>
                <a:cs typeface="Rounded M+"/>
                <a:sym typeface="Rounded M+"/>
              </a:rPr>
              <a:t>：</a:t>
            </a:r>
          </a:p>
          <a:p>
            <a:pPr algn="l">
              <a:lnSpc>
                <a:spcPts val="4759"/>
              </a:lnSpc>
            </a:pPr>
            <a:r>
              <a:rPr lang="en-US" sz="4000" dirty="0">
                <a:solidFill>
                  <a:srgbClr val="0B5304"/>
                </a:solidFill>
                <a:latin typeface="Noto Sans JP" panose="020B0200000000000000" pitchFamily="50" charset="-128"/>
                <a:ea typeface="Noto Sans JP" panose="020B0200000000000000" pitchFamily="50" charset="-128"/>
                <a:cs typeface="Rounded M+"/>
                <a:sym typeface="Rounded M+"/>
              </a:rPr>
              <a:t>写真撮影(別途見積もり）、SEO対策（初期設定対応可）、</a:t>
            </a:r>
          </a:p>
          <a:p>
            <a:pPr algn="l">
              <a:lnSpc>
                <a:spcPts val="4759"/>
              </a:lnSpc>
            </a:pPr>
            <a:r>
              <a:rPr lang="en-US" sz="4000" dirty="0">
                <a:solidFill>
                  <a:srgbClr val="0B5304"/>
                </a:solidFill>
                <a:latin typeface="Noto Sans JP" panose="020B0200000000000000" pitchFamily="50" charset="-128"/>
                <a:ea typeface="Noto Sans JP" panose="020B0200000000000000" pitchFamily="50" charset="-128"/>
                <a:cs typeface="Rounded M+"/>
                <a:sym typeface="Rounded M+"/>
              </a:rPr>
              <a:t>運用サポート（月額契約可）</a:t>
            </a:r>
          </a:p>
        </p:txBody>
      </p:sp>
      <p:sp>
        <p:nvSpPr>
          <p:cNvPr id="7" name="Freeform 4">
            <a:extLst>
              <a:ext uri="{FF2B5EF4-FFF2-40B4-BE49-F238E27FC236}">
                <a16:creationId xmlns:a16="http://schemas.microsoft.com/office/drawing/2014/main" id="{E08E4393-996A-426A-94B3-08DCBF4B4585}"/>
              </a:ext>
            </a:extLst>
          </p:cNvPr>
          <p:cNvSpPr/>
          <p:nvPr/>
        </p:nvSpPr>
        <p:spPr>
          <a:xfrm>
            <a:off x="15766" y="32845"/>
            <a:ext cx="2117834" cy="691055"/>
          </a:xfrm>
          <a:custGeom>
            <a:avLst/>
            <a:gdLst/>
            <a:ahLst/>
            <a:cxnLst/>
            <a:rect l="l" t="t" r="r" b="b"/>
            <a:pathLst>
              <a:path w="6619131" h="2318962">
                <a:moveTo>
                  <a:pt x="0" y="0"/>
                </a:moveTo>
                <a:lnTo>
                  <a:pt x="6619131" y="0"/>
                </a:lnTo>
                <a:lnTo>
                  <a:pt x="6619131" y="2318961"/>
                </a:lnTo>
                <a:lnTo>
                  <a:pt x="0" y="2318961"/>
                </a:lnTo>
                <a:lnTo>
                  <a:pt x="0" y="0"/>
                </a:lnTo>
                <a:close/>
              </a:path>
            </a:pathLst>
          </a:custGeom>
          <a:blipFill>
            <a:blip r:embed="rId3"/>
            <a:stretch>
              <a:fillRect t="-1021" b="-1021"/>
            </a:stretch>
          </a:blipFill>
        </p:spPr>
      </p:sp>
      <p:sp>
        <p:nvSpPr>
          <p:cNvPr id="10" name="Freeform 7">
            <a:extLst>
              <a:ext uri="{FF2B5EF4-FFF2-40B4-BE49-F238E27FC236}">
                <a16:creationId xmlns:a16="http://schemas.microsoft.com/office/drawing/2014/main" id="{7C39127B-20AC-4285-A803-DEDC7E92088E}"/>
              </a:ext>
            </a:extLst>
          </p:cNvPr>
          <p:cNvSpPr/>
          <p:nvPr/>
        </p:nvSpPr>
        <p:spPr>
          <a:xfrm>
            <a:off x="14576818" y="6591300"/>
            <a:ext cx="3711182" cy="3695700"/>
          </a:xfrm>
          <a:custGeom>
            <a:avLst/>
            <a:gdLst/>
            <a:ahLst/>
            <a:cxnLst/>
            <a:rect l="l" t="t" r="r" b="b"/>
            <a:pathLst>
              <a:path w="6393180" h="6366510">
                <a:moveTo>
                  <a:pt x="5767070" y="4351020"/>
                </a:moveTo>
                <a:cubicBezTo>
                  <a:pt x="5833110" y="4271010"/>
                  <a:pt x="6283960" y="3223260"/>
                  <a:pt x="6338570" y="3114040"/>
                </a:cubicBezTo>
                <a:cubicBezTo>
                  <a:pt x="6393180" y="3004820"/>
                  <a:pt x="6372860" y="2501900"/>
                  <a:pt x="6336030" y="2360930"/>
                </a:cubicBezTo>
                <a:cubicBezTo>
                  <a:pt x="6299200" y="2219960"/>
                  <a:pt x="6080760" y="1901190"/>
                  <a:pt x="5985510" y="1888490"/>
                </a:cubicBezTo>
                <a:cubicBezTo>
                  <a:pt x="5890260" y="1875790"/>
                  <a:pt x="5208270" y="2169160"/>
                  <a:pt x="5114290" y="2258060"/>
                </a:cubicBezTo>
                <a:cubicBezTo>
                  <a:pt x="5044440" y="2324100"/>
                  <a:pt x="4718050" y="2791460"/>
                  <a:pt x="4718050" y="2791460"/>
                </a:cubicBezTo>
                <a:cubicBezTo>
                  <a:pt x="4718050" y="2791460"/>
                  <a:pt x="4682490" y="2797810"/>
                  <a:pt x="4681220" y="2800350"/>
                </a:cubicBezTo>
                <a:cubicBezTo>
                  <a:pt x="4720590"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300"/>
                  <a:pt x="2603500" y="4605020"/>
                  <a:pt x="2651760" y="4579620"/>
                </a:cubicBezTo>
                <a:cubicBezTo>
                  <a:pt x="2661920" y="4582160"/>
                  <a:pt x="2693670" y="4589780"/>
                  <a:pt x="2706370" y="4594860"/>
                </a:cubicBezTo>
                <a:cubicBezTo>
                  <a:pt x="2588260" y="4659630"/>
                  <a:pt x="2373630" y="4817110"/>
                  <a:pt x="2270760" y="4898390"/>
                </a:cubicBezTo>
                <a:cubicBezTo>
                  <a:pt x="2211070" y="4945380"/>
                  <a:pt x="1604010" y="5411470"/>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70"/>
                  <a:pt x="4526280" y="5495290"/>
                </a:cubicBezTo>
                <a:cubicBezTo>
                  <a:pt x="4528820" y="5497830"/>
                  <a:pt x="4795520" y="5697220"/>
                  <a:pt x="4795520" y="5697220"/>
                </a:cubicBezTo>
                <a:cubicBezTo>
                  <a:pt x="4795520" y="5697220"/>
                  <a:pt x="5057140" y="6065520"/>
                  <a:pt x="5124450" y="6078220"/>
                </a:cubicBezTo>
                <a:cubicBezTo>
                  <a:pt x="5180330" y="6080760"/>
                  <a:pt x="5481320" y="5895340"/>
                  <a:pt x="5513070" y="5859780"/>
                </a:cubicBezTo>
                <a:cubicBezTo>
                  <a:pt x="5544820" y="5824220"/>
                  <a:pt x="5679440" y="5610860"/>
                  <a:pt x="5689600" y="5574030"/>
                </a:cubicBezTo>
                <a:cubicBezTo>
                  <a:pt x="5699760" y="5537200"/>
                  <a:pt x="5289550" y="5177790"/>
                  <a:pt x="5289550" y="5177790"/>
                </a:cubicBezTo>
                <a:lnTo>
                  <a:pt x="5166360" y="4975860"/>
                </a:lnTo>
                <a:cubicBezTo>
                  <a:pt x="5166360" y="4975860"/>
                  <a:pt x="5698490" y="4431030"/>
                  <a:pt x="5764530" y="4351020"/>
                </a:cubicBezTo>
                <a:close/>
              </a:path>
            </a:pathLst>
          </a:custGeom>
          <a:blipFill>
            <a:blip r:embed="rId4"/>
            <a:stretch>
              <a:fillRect l="-13990" r="-13990"/>
            </a:stretch>
          </a:blipFill>
        </p:spPr>
        <p:txBody>
          <a:bodyPr/>
          <a:lstStyle/>
          <a:p>
            <a:endParaRPr lang="ja-JP"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741</Words>
  <Application>Microsoft Office PowerPoint</Application>
  <PresentationFormat>ユーザー設定</PresentationFormat>
  <Paragraphs>126</Paragraphs>
  <Slides>11</Slides>
  <Notes>10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11</vt:i4>
      </vt:variant>
    </vt:vector>
  </HeadingPairs>
  <TitlesOfParts>
    <vt:vector size="24" baseType="lpstr">
      <vt:lpstr>Noto Sans JP</vt:lpstr>
      <vt:lpstr>Meiryo UI</vt:lpstr>
      <vt:lpstr>Open Sauce</vt:lpstr>
      <vt:lpstr>游ゴシック</vt:lpstr>
      <vt:lpstr>Arial</vt:lpstr>
      <vt:lpstr>Wingdings</vt:lpstr>
      <vt:lpstr>Poppins Bold</vt:lpstr>
      <vt:lpstr>ＭＳ Ｐゴシック</vt:lpstr>
      <vt:lpstr>Rounded M+</vt:lpstr>
      <vt:lpstr>Calibri</vt:lpstr>
      <vt:lpstr>Open Sauce Bold</vt:lpstr>
      <vt:lpstr>Open Sans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量り売りのお店</dc:title>
  <dc:creator>user1</dc:creator>
  <cp:lastModifiedBy>user1</cp:lastModifiedBy>
  <cp:revision>42</cp:revision>
  <dcterms:created xsi:type="dcterms:W3CDTF">2006-08-16T00:00:00Z</dcterms:created>
  <dcterms:modified xsi:type="dcterms:W3CDTF">2025-06-23T05:40:16Z</dcterms:modified>
  <dc:identifier>DAGqegc_kNI</dc:identifier>
</cp:coreProperties>
</file>