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Source Han Sans JP" panose="020B0600070205080204" charset="-128"/>
      <p:regular r:id="rId12"/>
    </p:embeddedFont>
    <p:embeddedFont>
      <p:font typeface="Source Han Sans JP Bold" panose="020B0600070205080204" charset="-128"/>
      <p:regular r:id="rId13"/>
    </p:embeddedFont>
    <p:embeddedFont>
      <p:font typeface="Source Han Sans JP Medium" panose="020B0600070205080204" charset="-128"/>
      <p:regular r:id="rId14"/>
    </p:embeddedFont>
    <p:embeddedFont>
      <p:font typeface="Calibri" panose="020F0502020204030204" pitchFamily="34" charset="0"/>
      <p:regular r:id="rId15"/>
      <p:bold r:id="rId16"/>
      <p:italic r:id="rId17"/>
      <p:boldItalic r:id="rId18"/>
    </p:embeddedFont>
    <p:embeddedFont>
      <p:font typeface="Noto Sans JP" panose="020B0200000000000000" pitchFamily="50" charset="-128"/>
      <p:regular r:id="rId19"/>
      <p:bold r:id="rId20"/>
    </p:embeddedFont>
    <p:embeddedFont>
      <p:font typeface="Signature" panose="020B0600070205080204" charset="0"/>
      <p:regular r:id="rId21"/>
    </p:embeddedFont>
    <p:embeddedFont>
      <p:font typeface="游ゴシック" panose="020B0400000000000000" pitchFamily="50" charset="-128"/>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86914" autoAdjust="0"/>
  </p:normalViewPr>
  <p:slideViewPr>
    <p:cSldViewPr>
      <p:cViewPr varScale="1">
        <p:scale>
          <a:sx n="45" d="100"/>
          <a:sy n="45" d="100"/>
        </p:scale>
        <p:origin x="53" y="23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19519-B6F0-4FF6-A462-0B83DE9F2537}" type="datetimeFigureOut">
              <a:rPr kumimoji="1" lang="ja-JP" altLang="en-US" smtClean="0"/>
              <a:t>2025/8/20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5D1CE-E908-48C2-9EC1-37C0706E55AF}" type="slidenum">
              <a:rPr kumimoji="1" lang="ja-JP" altLang="en-US" smtClean="0"/>
              <a:t>‹#›</a:t>
            </a:fld>
            <a:endParaRPr kumimoji="1" lang="ja-JP" altLang="en-US"/>
          </a:p>
        </p:txBody>
      </p:sp>
    </p:spTree>
    <p:extLst>
      <p:ext uri="{BB962C8B-B14F-4D97-AF65-F5344CB8AC3E}">
        <p14:creationId xmlns:p14="http://schemas.microsoft.com/office/powerpoint/2010/main" val="42822875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lnSpc>
                <a:spcPts val="4532"/>
              </a:lnSpc>
            </a:pPr>
            <a:r>
              <a:rPr lang="en-US" altLang="ja-JP" sz="1200" spc="226" dirty="0">
                <a:solidFill>
                  <a:srgbClr val="494949"/>
                </a:solidFill>
                <a:latin typeface="Source Han Sans JP"/>
                <a:ea typeface="Source Han Sans JP"/>
                <a:cs typeface="Source Han Sans JP"/>
                <a:sym typeface="Source Han Sans JP"/>
              </a:rPr>
              <a:t> </a:t>
            </a:r>
            <a:endParaRPr kumimoji="1" lang="ja-JP" altLang="en-US" dirty="0"/>
          </a:p>
        </p:txBody>
      </p:sp>
      <p:sp>
        <p:nvSpPr>
          <p:cNvPr id="4" name="スライド番号プレースホルダー 3"/>
          <p:cNvSpPr>
            <a:spLocks noGrp="1"/>
          </p:cNvSpPr>
          <p:nvPr>
            <p:ph type="sldNum" sz="quarter" idx="5"/>
          </p:nvPr>
        </p:nvSpPr>
        <p:spPr/>
        <p:txBody>
          <a:bodyPr/>
          <a:lstStyle/>
          <a:p>
            <a:fld id="{01D5D1CE-E908-48C2-9EC1-37C0706E55AF}" type="slidenum">
              <a:rPr kumimoji="1" lang="ja-JP" altLang="en-US" smtClean="0"/>
              <a:t>3</a:t>
            </a:fld>
            <a:endParaRPr kumimoji="1" lang="ja-JP" altLang="en-US"/>
          </a:p>
        </p:txBody>
      </p:sp>
    </p:spTree>
    <p:extLst>
      <p:ext uri="{BB962C8B-B14F-4D97-AF65-F5344CB8AC3E}">
        <p14:creationId xmlns:p14="http://schemas.microsoft.com/office/powerpoint/2010/main" val="3566347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D5D1CE-E908-48C2-9EC1-37C0706E55AF}" type="slidenum">
              <a:rPr kumimoji="1" lang="ja-JP" altLang="en-US" smtClean="0"/>
              <a:t>5</a:t>
            </a:fld>
            <a:endParaRPr kumimoji="1" lang="ja-JP" altLang="en-US"/>
          </a:p>
        </p:txBody>
      </p:sp>
    </p:spTree>
    <p:extLst>
      <p:ext uri="{BB962C8B-B14F-4D97-AF65-F5344CB8AC3E}">
        <p14:creationId xmlns:p14="http://schemas.microsoft.com/office/powerpoint/2010/main" val="991107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D5D1CE-E908-48C2-9EC1-37C0706E55AF}" type="slidenum">
              <a:rPr kumimoji="1" lang="ja-JP" altLang="en-US" smtClean="0"/>
              <a:t>6</a:t>
            </a:fld>
            <a:endParaRPr kumimoji="1" lang="ja-JP" altLang="en-US"/>
          </a:p>
        </p:txBody>
      </p:sp>
    </p:spTree>
    <p:extLst>
      <p:ext uri="{BB962C8B-B14F-4D97-AF65-F5344CB8AC3E}">
        <p14:creationId xmlns:p14="http://schemas.microsoft.com/office/powerpoint/2010/main" val="114959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D5D1CE-E908-48C2-9EC1-37C0706E55AF}" type="slidenum">
              <a:rPr kumimoji="1" lang="ja-JP" altLang="en-US" smtClean="0"/>
              <a:t>7</a:t>
            </a:fld>
            <a:endParaRPr kumimoji="1" lang="ja-JP" altLang="en-US"/>
          </a:p>
        </p:txBody>
      </p:sp>
    </p:spTree>
    <p:extLst>
      <p:ext uri="{BB962C8B-B14F-4D97-AF65-F5344CB8AC3E}">
        <p14:creationId xmlns:p14="http://schemas.microsoft.com/office/powerpoint/2010/main" val="3112123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D5D1CE-E908-48C2-9EC1-37C0706E55AF}" type="slidenum">
              <a:rPr kumimoji="1" lang="ja-JP" altLang="en-US" smtClean="0"/>
              <a:t>9</a:t>
            </a:fld>
            <a:endParaRPr kumimoji="1" lang="ja-JP" altLang="en-US"/>
          </a:p>
        </p:txBody>
      </p:sp>
    </p:spTree>
    <p:extLst>
      <p:ext uri="{BB962C8B-B14F-4D97-AF65-F5344CB8AC3E}">
        <p14:creationId xmlns:p14="http://schemas.microsoft.com/office/powerpoint/2010/main" val="221159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4334764" y="3539428"/>
            <a:ext cx="12924536" cy="6188131"/>
            <a:chOff x="0" y="0"/>
            <a:chExt cx="3403993" cy="1629796"/>
          </a:xfrm>
        </p:grpSpPr>
        <p:sp>
          <p:nvSpPr>
            <p:cNvPr id="4" name="Freeform 4"/>
            <p:cNvSpPr/>
            <p:nvPr/>
          </p:nvSpPr>
          <p:spPr>
            <a:xfrm>
              <a:off x="0" y="0"/>
              <a:ext cx="3403993" cy="1629796"/>
            </a:xfrm>
            <a:custGeom>
              <a:avLst/>
              <a:gdLst/>
              <a:ahLst/>
              <a:cxnLst/>
              <a:rect l="l" t="t" r="r" b="b"/>
              <a:pathLst>
                <a:path w="3403993" h="1629796">
                  <a:moveTo>
                    <a:pt x="0" y="0"/>
                  </a:moveTo>
                  <a:lnTo>
                    <a:pt x="3403993" y="0"/>
                  </a:lnTo>
                  <a:lnTo>
                    <a:pt x="3403993" y="1629796"/>
                  </a:lnTo>
                  <a:lnTo>
                    <a:pt x="0" y="1629796"/>
                  </a:lnTo>
                  <a:close/>
                </a:path>
              </a:pathLst>
            </a:custGeom>
            <a:solidFill>
              <a:srgbClr val="FFE4E4">
                <a:alpha val="49804"/>
              </a:srgbClr>
            </a:solidFill>
          </p:spPr>
        </p:sp>
        <p:sp>
          <p:nvSpPr>
            <p:cNvPr id="5" name="TextBox 5"/>
            <p:cNvSpPr txBox="1"/>
            <p:nvPr/>
          </p:nvSpPr>
          <p:spPr>
            <a:xfrm>
              <a:off x="0" y="-76200"/>
              <a:ext cx="3403993" cy="1705996"/>
            </a:xfrm>
            <a:prstGeom prst="rect">
              <a:avLst/>
            </a:prstGeom>
          </p:spPr>
          <p:txBody>
            <a:bodyPr lIns="50800" tIns="50800" rIns="50800" bIns="50800" rtlCol="0" anchor="ctr"/>
            <a:lstStyle/>
            <a:p>
              <a:pPr algn="ctr">
                <a:lnSpc>
                  <a:spcPts val="2880"/>
                </a:lnSpc>
              </a:pPr>
              <a:endParaRPr/>
            </a:p>
          </p:txBody>
        </p:sp>
      </p:grpSp>
      <p:grpSp>
        <p:nvGrpSpPr>
          <p:cNvPr id="6" name="Group 6"/>
          <p:cNvGrpSpPr/>
          <p:nvPr/>
        </p:nvGrpSpPr>
        <p:grpSpPr>
          <a:xfrm>
            <a:off x="1346427" y="-405526"/>
            <a:ext cx="5707156" cy="6747572"/>
            <a:chOff x="0" y="0"/>
            <a:chExt cx="1503119" cy="1777138"/>
          </a:xfrm>
        </p:grpSpPr>
        <p:sp>
          <p:nvSpPr>
            <p:cNvPr id="7" name="Freeform 7"/>
            <p:cNvSpPr/>
            <p:nvPr/>
          </p:nvSpPr>
          <p:spPr>
            <a:xfrm>
              <a:off x="0" y="0"/>
              <a:ext cx="1503119" cy="1777138"/>
            </a:xfrm>
            <a:custGeom>
              <a:avLst/>
              <a:gdLst/>
              <a:ahLst/>
              <a:cxnLst/>
              <a:rect l="l" t="t" r="r" b="b"/>
              <a:pathLst>
                <a:path w="1503119" h="1777138">
                  <a:moveTo>
                    <a:pt x="0" y="0"/>
                  </a:moveTo>
                  <a:lnTo>
                    <a:pt x="1503119" y="0"/>
                  </a:lnTo>
                  <a:lnTo>
                    <a:pt x="1503119" y="1777138"/>
                  </a:lnTo>
                  <a:lnTo>
                    <a:pt x="0" y="1777138"/>
                  </a:lnTo>
                  <a:close/>
                </a:path>
              </a:pathLst>
            </a:custGeom>
            <a:solidFill>
              <a:srgbClr val="8ABFB6">
                <a:alpha val="29804"/>
              </a:srgbClr>
            </a:solidFill>
          </p:spPr>
        </p:sp>
        <p:sp>
          <p:nvSpPr>
            <p:cNvPr id="8" name="TextBox 8"/>
            <p:cNvSpPr txBox="1"/>
            <p:nvPr/>
          </p:nvSpPr>
          <p:spPr>
            <a:xfrm>
              <a:off x="0" y="-76200"/>
              <a:ext cx="1503119" cy="1853338"/>
            </a:xfrm>
            <a:prstGeom prst="rect">
              <a:avLst/>
            </a:prstGeom>
          </p:spPr>
          <p:txBody>
            <a:bodyPr lIns="50800" tIns="50800" rIns="50800" bIns="50800" rtlCol="0" anchor="ctr"/>
            <a:lstStyle/>
            <a:p>
              <a:pPr algn="ctr">
                <a:lnSpc>
                  <a:spcPts val="2880"/>
                </a:lnSpc>
              </a:pPr>
              <a:endParaRPr/>
            </a:p>
          </p:txBody>
        </p:sp>
      </p:grpSp>
      <p:grpSp>
        <p:nvGrpSpPr>
          <p:cNvPr id="9" name="Group 9"/>
          <p:cNvGrpSpPr/>
          <p:nvPr/>
        </p:nvGrpSpPr>
        <p:grpSpPr>
          <a:xfrm>
            <a:off x="2681732" y="1769714"/>
            <a:ext cx="12924536" cy="6747572"/>
            <a:chOff x="0" y="0"/>
            <a:chExt cx="3403993" cy="1777138"/>
          </a:xfrm>
        </p:grpSpPr>
        <p:sp>
          <p:nvSpPr>
            <p:cNvPr id="10" name="Freeform 10"/>
            <p:cNvSpPr/>
            <p:nvPr/>
          </p:nvSpPr>
          <p:spPr>
            <a:xfrm>
              <a:off x="0" y="0"/>
              <a:ext cx="3403993" cy="1777138"/>
            </a:xfrm>
            <a:custGeom>
              <a:avLst/>
              <a:gdLst/>
              <a:ahLst/>
              <a:cxnLst/>
              <a:rect l="l" t="t" r="r" b="b"/>
              <a:pathLst>
                <a:path w="3403993" h="1777138">
                  <a:moveTo>
                    <a:pt x="0" y="0"/>
                  </a:moveTo>
                  <a:lnTo>
                    <a:pt x="3403993" y="0"/>
                  </a:lnTo>
                  <a:lnTo>
                    <a:pt x="3403993" y="1777138"/>
                  </a:lnTo>
                  <a:lnTo>
                    <a:pt x="0" y="1777138"/>
                  </a:lnTo>
                  <a:close/>
                </a:path>
              </a:pathLst>
            </a:custGeom>
            <a:solidFill>
              <a:srgbClr val="FFFFFF">
                <a:alpha val="94902"/>
              </a:srgbClr>
            </a:solidFill>
          </p:spPr>
        </p:sp>
        <p:sp>
          <p:nvSpPr>
            <p:cNvPr id="11" name="TextBox 11"/>
            <p:cNvSpPr txBox="1"/>
            <p:nvPr/>
          </p:nvSpPr>
          <p:spPr>
            <a:xfrm>
              <a:off x="0" y="-76200"/>
              <a:ext cx="3403993" cy="1853338"/>
            </a:xfrm>
            <a:prstGeom prst="rect">
              <a:avLst/>
            </a:prstGeom>
          </p:spPr>
          <p:txBody>
            <a:bodyPr lIns="50800" tIns="50800" rIns="50800" bIns="50800" rtlCol="0" anchor="ctr"/>
            <a:lstStyle/>
            <a:p>
              <a:pPr algn="ctr">
                <a:lnSpc>
                  <a:spcPts val="2880"/>
                </a:lnSpc>
              </a:pPr>
              <a:endParaRPr/>
            </a:p>
          </p:txBody>
        </p:sp>
      </p:grpSp>
      <p:sp>
        <p:nvSpPr>
          <p:cNvPr id="12" name="Freeform 12"/>
          <p:cNvSpPr/>
          <p:nvPr/>
        </p:nvSpPr>
        <p:spPr>
          <a:xfrm>
            <a:off x="2287272" y="7487542"/>
            <a:ext cx="1361292" cy="1267239"/>
          </a:xfrm>
          <a:custGeom>
            <a:avLst/>
            <a:gdLst/>
            <a:ahLst/>
            <a:cxnLst/>
            <a:rect l="l" t="t" r="r" b="b"/>
            <a:pathLst>
              <a:path w="1361292" h="1267239">
                <a:moveTo>
                  <a:pt x="0" y="0"/>
                </a:moveTo>
                <a:lnTo>
                  <a:pt x="1361292" y="0"/>
                </a:lnTo>
                <a:lnTo>
                  <a:pt x="1361292" y="1267239"/>
                </a:lnTo>
                <a:lnTo>
                  <a:pt x="0" y="12672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2283185" y="1028700"/>
            <a:ext cx="2312364" cy="2611500"/>
          </a:xfrm>
          <a:custGeom>
            <a:avLst/>
            <a:gdLst/>
            <a:ahLst/>
            <a:cxnLst/>
            <a:rect l="l" t="t" r="r" b="b"/>
            <a:pathLst>
              <a:path w="2312364" h="2611500">
                <a:moveTo>
                  <a:pt x="0" y="0"/>
                </a:moveTo>
                <a:lnTo>
                  <a:pt x="2312364" y="0"/>
                </a:lnTo>
                <a:lnTo>
                  <a:pt x="2312364" y="2611500"/>
                </a:lnTo>
                <a:lnTo>
                  <a:pt x="0" y="2611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2995789" y="8964712"/>
            <a:ext cx="4587642" cy="967576"/>
          </a:xfrm>
          <a:custGeom>
            <a:avLst/>
            <a:gdLst/>
            <a:ahLst/>
            <a:cxnLst/>
            <a:rect l="l" t="t" r="r" b="b"/>
            <a:pathLst>
              <a:path w="4587642" h="967576">
                <a:moveTo>
                  <a:pt x="0" y="0"/>
                </a:moveTo>
                <a:lnTo>
                  <a:pt x="4587642" y="0"/>
                </a:lnTo>
                <a:lnTo>
                  <a:pt x="4587642" y="967575"/>
                </a:lnTo>
                <a:lnTo>
                  <a:pt x="0" y="9675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4010633" y="4101761"/>
            <a:ext cx="9428734" cy="1783077"/>
          </a:xfrm>
          <a:prstGeom prst="rect">
            <a:avLst/>
          </a:prstGeom>
        </p:spPr>
        <p:txBody>
          <a:bodyPr wrap="square" lIns="0" tIns="0" rIns="0" bIns="0" rtlCol="0" anchor="t">
            <a:spAutoFit/>
          </a:bodyPr>
          <a:lstStyle/>
          <a:p>
            <a:pPr algn="ctr">
              <a:lnSpc>
                <a:spcPts val="7380"/>
              </a:lnSpc>
            </a:pPr>
            <a:r>
              <a:rPr lang="en-US" sz="4100" b="1" spc="902" dirty="0">
                <a:solidFill>
                  <a:srgbClr val="494949"/>
                </a:solidFill>
                <a:latin typeface="Noto Sans JP" panose="020B0200000000000000" pitchFamily="50" charset="-128"/>
                <a:ea typeface="Noto Sans JP" panose="020B0200000000000000" pitchFamily="50" charset="-128"/>
                <a:cs typeface="Source Han Sans JP Medium"/>
                <a:sym typeface="Source Han Sans JP Medium"/>
              </a:rPr>
              <a:t>マッサージ鍼灸治療院 </a:t>
            </a:r>
            <a:r>
              <a:rPr lang="en-US" sz="4100" b="1" spc="902" dirty="0" err="1">
                <a:solidFill>
                  <a:srgbClr val="494949"/>
                </a:solidFill>
                <a:latin typeface="Noto Sans JP" panose="020B0200000000000000" pitchFamily="50" charset="-128"/>
                <a:ea typeface="Noto Sans JP" panose="020B0200000000000000" pitchFamily="50" charset="-128"/>
                <a:cs typeface="Source Han Sans JP Medium"/>
                <a:sym typeface="Source Han Sans JP Medium"/>
              </a:rPr>
              <a:t>板井堂</a:t>
            </a:r>
            <a:endParaRPr lang="en-US" sz="4100" b="1" spc="902" dirty="0">
              <a:solidFill>
                <a:srgbClr val="494949"/>
              </a:solidFill>
              <a:latin typeface="Noto Sans JP" panose="020B0200000000000000" pitchFamily="50" charset="-128"/>
              <a:ea typeface="Noto Sans JP" panose="020B0200000000000000" pitchFamily="50" charset="-128"/>
              <a:cs typeface="Source Han Sans JP Medium"/>
              <a:sym typeface="Source Han Sans JP Medium"/>
            </a:endParaRPr>
          </a:p>
          <a:p>
            <a:pPr algn="ctr">
              <a:lnSpc>
                <a:spcPts val="7380"/>
              </a:lnSpc>
            </a:pPr>
            <a:r>
              <a:rPr lang="en-US" sz="4100" b="1" spc="902" dirty="0">
                <a:solidFill>
                  <a:srgbClr val="494949"/>
                </a:solidFill>
                <a:latin typeface="Noto Sans JP" panose="020B0200000000000000" pitchFamily="50" charset="-128"/>
                <a:ea typeface="Noto Sans JP" panose="020B0200000000000000" pitchFamily="50" charset="-128"/>
                <a:cs typeface="Source Han Sans JP Medium"/>
                <a:sym typeface="Source Han Sans JP Medium"/>
              </a:rPr>
              <a:t>HP作成企画</a:t>
            </a:r>
          </a:p>
        </p:txBody>
      </p:sp>
      <p:sp>
        <p:nvSpPr>
          <p:cNvPr id="16" name="TextBox 16"/>
          <p:cNvSpPr txBox="1"/>
          <p:nvPr/>
        </p:nvSpPr>
        <p:spPr>
          <a:xfrm>
            <a:off x="12745170" y="7654552"/>
            <a:ext cx="2861098" cy="553212"/>
          </a:xfrm>
          <a:prstGeom prst="rect">
            <a:avLst/>
          </a:prstGeom>
        </p:spPr>
        <p:txBody>
          <a:bodyPr wrap="square" lIns="0" tIns="0" rIns="0" bIns="0" rtlCol="0" anchor="t">
            <a:spAutoFit/>
          </a:bodyPr>
          <a:lstStyle/>
          <a:p>
            <a:pPr algn="ctr">
              <a:lnSpc>
                <a:spcPts val="4703"/>
              </a:lnSpc>
              <a:spcBef>
                <a:spcPct val="0"/>
              </a:spcBef>
            </a:pPr>
            <a:r>
              <a:rPr lang="en-US" sz="2799" b="1" spc="1175" dirty="0" err="1">
                <a:solidFill>
                  <a:srgbClr val="494949"/>
                </a:solidFill>
                <a:latin typeface="Source Han Sans JP Medium"/>
                <a:ea typeface="Source Han Sans JP Medium"/>
                <a:cs typeface="Source Han Sans JP Medium"/>
                <a:sym typeface="Source Han Sans JP Medium"/>
              </a:rPr>
              <a:t>三石</a:t>
            </a:r>
            <a:r>
              <a:rPr lang="en-US" sz="2799" b="1" spc="1175" dirty="0">
                <a:solidFill>
                  <a:srgbClr val="494949"/>
                </a:solidFill>
                <a:latin typeface="Source Han Sans JP Medium"/>
                <a:ea typeface="Source Han Sans JP Medium"/>
                <a:cs typeface="Source Han Sans JP Medium"/>
                <a:sym typeface="Source Han Sans JP Medium"/>
              </a:rPr>
              <a:t>　希</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sp>
        <p:nvSpPr>
          <p:cNvPr id="2" name="Freeform 2"/>
          <p:cNvSpPr/>
          <p:nvPr/>
        </p:nvSpPr>
        <p:spPr>
          <a:xfrm>
            <a:off x="12507776" y="1260811"/>
            <a:ext cx="4587642" cy="967576"/>
          </a:xfrm>
          <a:custGeom>
            <a:avLst/>
            <a:gdLst/>
            <a:ahLst/>
            <a:cxnLst/>
            <a:rect l="l" t="t" r="r" b="b"/>
            <a:pathLst>
              <a:path w="4587642" h="967576">
                <a:moveTo>
                  <a:pt x="0" y="0"/>
                </a:moveTo>
                <a:lnTo>
                  <a:pt x="4587642" y="0"/>
                </a:lnTo>
                <a:lnTo>
                  <a:pt x="4587642" y="967576"/>
                </a:lnTo>
                <a:lnTo>
                  <a:pt x="0" y="9675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342132" y="6175355"/>
            <a:ext cx="2250801" cy="3751335"/>
          </a:xfrm>
          <a:custGeom>
            <a:avLst/>
            <a:gdLst/>
            <a:ahLst/>
            <a:cxnLst/>
            <a:rect l="l" t="t" r="r" b="b"/>
            <a:pathLst>
              <a:path w="2250801" h="3751335">
                <a:moveTo>
                  <a:pt x="0" y="0"/>
                </a:moveTo>
                <a:lnTo>
                  <a:pt x="2250801" y="0"/>
                </a:lnTo>
                <a:lnTo>
                  <a:pt x="2250801" y="3751335"/>
                </a:lnTo>
                <a:lnTo>
                  <a:pt x="0" y="37513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339557" y="2735338"/>
            <a:ext cx="8336437" cy="5898029"/>
          </a:xfrm>
          <a:custGeom>
            <a:avLst/>
            <a:gdLst/>
            <a:ahLst/>
            <a:cxnLst/>
            <a:rect l="l" t="t" r="r" b="b"/>
            <a:pathLst>
              <a:path w="8336437" h="5898029">
                <a:moveTo>
                  <a:pt x="0" y="0"/>
                </a:moveTo>
                <a:lnTo>
                  <a:pt x="8336437" y="0"/>
                </a:lnTo>
                <a:lnTo>
                  <a:pt x="8336437" y="5898029"/>
                </a:lnTo>
                <a:lnTo>
                  <a:pt x="0" y="5898029"/>
                </a:lnTo>
                <a:lnTo>
                  <a:pt x="0" y="0"/>
                </a:lnTo>
                <a:close/>
              </a:path>
            </a:pathLst>
          </a:custGeom>
          <a:blipFill>
            <a:blip r:embed="rId6"/>
            <a:stretch>
              <a:fillRect/>
            </a:stretch>
          </a:blipFill>
        </p:spPr>
      </p:sp>
      <p:sp>
        <p:nvSpPr>
          <p:cNvPr id="5" name="TextBox 5"/>
          <p:cNvSpPr txBox="1"/>
          <p:nvPr/>
        </p:nvSpPr>
        <p:spPr>
          <a:xfrm>
            <a:off x="255412" y="2700146"/>
            <a:ext cx="7821788" cy="7371570"/>
          </a:xfrm>
          <a:prstGeom prst="rect">
            <a:avLst/>
          </a:prstGeom>
        </p:spPr>
        <p:txBody>
          <a:bodyPr wrap="square" lIns="0" tIns="0" rIns="0" bIns="0" rtlCol="0" anchor="t">
            <a:spAutoFit/>
          </a:bodyPr>
          <a:lstStyle/>
          <a:p>
            <a:pPr marL="755641" lvl="1" indent="-377820" algn="l">
              <a:lnSpc>
                <a:spcPts val="7349"/>
              </a:lnSpc>
              <a:buAutoNum type="arabicPeriod"/>
            </a:pPr>
            <a:r>
              <a:rPr lang="en-US" sz="3499" b="1" dirty="0">
                <a:solidFill>
                  <a:srgbClr val="494949"/>
                </a:solidFill>
                <a:latin typeface="Source Han Sans JP Medium"/>
                <a:ea typeface="Source Han Sans JP Medium"/>
                <a:cs typeface="Source Han Sans JP Medium"/>
                <a:sym typeface="Source Han Sans JP Medium"/>
              </a:rPr>
              <a:t>事業・サイト概要</a:t>
            </a:r>
          </a:p>
          <a:p>
            <a:pPr marL="755641" lvl="1" indent="-377820" algn="l">
              <a:lnSpc>
                <a:spcPts val="7349"/>
              </a:lnSpc>
              <a:buAutoNum type="arabicPeriod"/>
            </a:pPr>
            <a:r>
              <a:rPr lang="en-US" sz="3499" b="1" dirty="0">
                <a:solidFill>
                  <a:srgbClr val="494949"/>
                </a:solidFill>
                <a:latin typeface="Source Han Sans JP Medium"/>
                <a:ea typeface="Source Han Sans JP Medium"/>
                <a:cs typeface="Source Han Sans JP Medium"/>
                <a:sym typeface="Source Han Sans JP Medium"/>
              </a:rPr>
              <a:t>クライアントの現状・要望</a:t>
            </a:r>
          </a:p>
          <a:p>
            <a:pPr marL="755641" lvl="1" indent="-377820" algn="l">
              <a:lnSpc>
                <a:spcPts val="7349"/>
              </a:lnSpc>
              <a:buAutoNum type="arabicPeriod"/>
            </a:pPr>
            <a:r>
              <a:rPr lang="en-US" sz="3499" b="1" dirty="0">
                <a:solidFill>
                  <a:srgbClr val="494949"/>
                </a:solidFill>
                <a:latin typeface="Source Han Sans JP Medium"/>
                <a:ea typeface="Source Han Sans JP Medium"/>
                <a:cs typeface="Source Han Sans JP Medium"/>
                <a:sym typeface="Source Han Sans JP Medium"/>
              </a:rPr>
              <a:t>ターゲットユーザー</a:t>
            </a:r>
          </a:p>
          <a:p>
            <a:pPr marL="755641" lvl="1" indent="-377820" algn="l">
              <a:lnSpc>
                <a:spcPts val="7349"/>
              </a:lnSpc>
              <a:buAutoNum type="arabicPeriod"/>
            </a:pPr>
            <a:r>
              <a:rPr lang="en-US" sz="3499" b="1" dirty="0">
                <a:solidFill>
                  <a:srgbClr val="494949"/>
                </a:solidFill>
                <a:latin typeface="Source Han Sans JP Medium"/>
                <a:ea typeface="Source Han Sans JP Medium"/>
                <a:cs typeface="Source Han Sans JP Medium"/>
                <a:sym typeface="Source Han Sans JP Medium"/>
              </a:rPr>
              <a:t>トップページデザイン案</a:t>
            </a:r>
          </a:p>
          <a:p>
            <a:pPr marL="755641" lvl="1" indent="-377820" algn="l">
              <a:lnSpc>
                <a:spcPts val="7349"/>
              </a:lnSpc>
              <a:buAutoNum type="arabicPeriod"/>
            </a:pPr>
            <a:r>
              <a:rPr lang="en-US" sz="3499" b="1" dirty="0">
                <a:solidFill>
                  <a:srgbClr val="494949"/>
                </a:solidFill>
                <a:latin typeface="Source Han Sans JP Medium"/>
                <a:ea typeface="Source Han Sans JP Medium"/>
                <a:cs typeface="Source Han Sans JP Medium"/>
                <a:sym typeface="Source Han Sans JP Medium"/>
              </a:rPr>
              <a:t>レスポンシブ対応</a:t>
            </a:r>
          </a:p>
          <a:p>
            <a:pPr marL="755641" lvl="1" indent="-377820" algn="l">
              <a:lnSpc>
                <a:spcPts val="7349"/>
              </a:lnSpc>
              <a:buAutoNum type="arabicPeriod"/>
            </a:pPr>
            <a:r>
              <a:rPr lang="en-US" sz="3499" b="1" dirty="0">
                <a:solidFill>
                  <a:srgbClr val="494949"/>
                </a:solidFill>
                <a:latin typeface="Source Han Sans JP Medium"/>
                <a:ea typeface="Source Han Sans JP Medium"/>
                <a:cs typeface="Source Han Sans JP Medium"/>
                <a:sym typeface="Source Han Sans JP Medium"/>
              </a:rPr>
              <a:t>コンテンツ構成（予定ページ）</a:t>
            </a:r>
          </a:p>
          <a:p>
            <a:pPr marL="755641" lvl="1" indent="-377820" algn="l">
              <a:lnSpc>
                <a:spcPts val="7349"/>
              </a:lnSpc>
              <a:buAutoNum type="arabicPeriod"/>
            </a:pPr>
            <a:r>
              <a:rPr lang="en-US" sz="3499" b="1" dirty="0">
                <a:solidFill>
                  <a:srgbClr val="494949"/>
                </a:solidFill>
                <a:latin typeface="Source Han Sans JP Medium"/>
                <a:ea typeface="Source Han Sans JP Medium"/>
                <a:cs typeface="Source Han Sans JP Medium"/>
                <a:sym typeface="Source Han Sans JP Medium"/>
              </a:rPr>
              <a:t>デザイン方針</a:t>
            </a:r>
          </a:p>
          <a:p>
            <a:pPr algn="l">
              <a:lnSpc>
                <a:spcPts val="7349"/>
              </a:lnSpc>
            </a:pPr>
            <a:endParaRPr lang="en-US" sz="3499" b="1" dirty="0">
              <a:solidFill>
                <a:srgbClr val="494949"/>
              </a:solidFill>
              <a:latin typeface="Source Han Sans JP Medium"/>
              <a:ea typeface="Source Han Sans JP Medium"/>
              <a:cs typeface="Source Han Sans JP Medium"/>
              <a:sym typeface="Source Han Sans JP Medium"/>
            </a:endParaRPr>
          </a:p>
        </p:txBody>
      </p:sp>
      <p:sp>
        <p:nvSpPr>
          <p:cNvPr id="6" name="TextBox 6"/>
          <p:cNvSpPr txBox="1"/>
          <p:nvPr/>
        </p:nvSpPr>
        <p:spPr>
          <a:xfrm rot="-461048">
            <a:off x="1095627" y="521045"/>
            <a:ext cx="2866513" cy="2031772"/>
          </a:xfrm>
          <a:prstGeom prst="rect">
            <a:avLst/>
          </a:prstGeom>
        </p:spPr>
        <p:txBody>
          <a:bodyPr lIns="0" tIns="0" rIns="0" bIns="0" rtlCol="0" anchor="t">
            <a:spAutoFit/>
          </a:bodyPr>
          <a:lstStyle/>
          <a:p>
            <a:pPr algn="ctr">
              <a:lnSpc>
                <a:spcPts val="16970"/>
              </a:lnSpc>
              <a:spcBef>
                <a:spcPct val="0"/>
              </a:spcBef>
            </a:pPr>
            <a:r>
              <a:rPr lang="en-US" sz="10606">
                <a:solidFill>
                  <a:srgbClr val="ED8181"/>
                </a:solidFill>
                <a:latin typeface="Signature"/>
                <a:ea typeface="Signature"/>
                <a:cs typeface="Signature"/>
                <a:sym typeface="Signature"/>
              </a:rPr>
              <a:t>Contents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a:off x="505123" y="2556143"/>
            <a:ext cx="11925300" cy="1447799"/>
            <a:chOff x="0" y="0"/>
            <a:chExt cx="2809300" cy="1710294"/>
          </a:xfrm>
        </p:grpSpPr>
        <p:sp>
          <p:nvSpPr>
            <p:cNvPr id="4" name="Freeform 4"/>
            <p:cNvSpPr/>
            <p:nvPr/>
          </p:nvSpPr>
          <p:spPr>
            <a:xfrm>
              <a:off x="0" y="0"/>
              <a:ext cx="2809300" cy="1710294"/>
            </a:xfrm>
            <a:custGeom>
              <a:avLst/>
              <a:gdLst/>
              <a:ahLst/>
              <a:cxnLst/>
              <a:rect l="l" t="t" r="r" b="b"/>
              <a:pathLst>
                <a:path w="2809300" h="1710294">
                  <a:moveTo>
                    <a:pt x="0" y="0"/>
                  </a:moveTo>
                  <a:lnTo>
                    <a:pt x="2809300" y="0"/>
                  </a:lnTo>
                  <a:lnTo>
                    <a:pt x="2809300" y="1710294"/>
                  </a:lnTo>
                  <a:lnTo>
                    <a:pt x="0" y="1710294"/>
                  </a:lnTo>
                  <a:close/>
                </a:path>
              </a:pathLst>
            </a:custGeom>
            <a:solidFill>
              <a:srgbClr val="FFFFFF"/>
            </a:solidFill>
            <a:ln cap="sq">
              <a:noFill/>
              <a:prstDash val="solid"/>
              <a:miter/>
            </a:ln>
          </p:spPr>
        </p:sp>
        <p:sp>
          <p:nvSpPr>
            <p:cNvPr id="5" name="TextBox 5"/>
            <p:cNvSpPr txBox="1"/>
            <p:nvPr/>
          </p:nvSpPr>
          <p:spPr>
            <a:xfrm>
              <a:off x="0" y="-180975"/>
              <a:ext cx="2809300" cy="1891269"/>
            </a:xfrm>
            <a:prstGeom prst="rect">
              <a:avLst/>
            </a:prstGeom>
          </p:spPr>
          <p:txBody>
            <a:bodyPr lIns="50800" tIns="50800" rIns="50800" bIns="50800" rtlCol="0" anchor="ctr"/>
            <a:lstStyle/>
            <a:p>
              <a:pPr algn="ctr">
                <a:lnSpc>
                  <a:spcPts val="4799"/>
                </a:lnSpc>
              </a:pPr>
              <a:endParaRPr/>
            </a:p>
          </p:txBody>
        </p:sp>
      </p:grpSp>
      <p:sp>
        <p:nvSpPr>
          <p:cNvPr id="6" name="TextBox 6"/>
          <p:cNvSpPr txBox="1"/>
          <p:nvPr/>
        </p:nvSpPr>
        <p:spPr>
          <a:xfrm>
            <a:off x="619423" y="3004591"/>
            <a:ext cx="11696700" cy="539315"/>
          </a:xfrm>
          <a:prstGeom prst="rect">
            <a:avLst/>
          </a:prstGeom>
        </p:spPr>
        <p:txBody>
          <a:bodyPr wrap="square" lIns="0" tIns="0" rIns="0" bIns="0" rtlCol="0" anchor="t">
            <a:spAutoFit/>
          </a:bodyPr>
          <a:lstStyle/>
          <a:p>
            <a:pPr>
              <a:lnSpc>
                <a:spcPts val="4532"/>
              </a:lnSpc>
            </a:pPr>
            <a:r>
              <a:rPr lang="en-US" sz="3200" spc="226" dirty="0">
                <a:solidFill>
                  <a:srgbClr val="494949"/>
                </a:solidFill>
                <a:latin typeface="Source Han Sans JP"/>
                <a:ea typeface="Source Han Sans JP"/>
                <a:cs typeface="Source Han Sans JP"/>
                <a:sym typeface="Source Han Sans JP"/>
              </a:rPr>
              <a:t>板井堂は、</a:t>
            </a:r>
            <a:r>
              <a:rPr lang="en-US" altLang="ja-JP" sz="3200" spc="289" dirty="0">
                <a:latin typeface="Source Han Sans JP Bold"/>
                <a:ea typeface="Source Han Sans JP Bold"/>
                <a:cs typeface="Source Han Sans JP Bold"/>
                <a:sym typeface="Source Han Sans JP Bold"/>
              </a:rPr>
              <a:t>川越駅から徒歩3分の立地に開院予定の鍼灸院</a:t>
            </a:r>
            <a:endParaRPr lang="en-US" sz="2400" spc="226" dirty="0">
              <a:solidFill>
                <a:srgbClr val="494949"/>
              </a:solidFill>
              <a:latin typeface="Source Han Sans JP"/>
              <a:ea typeface="Source Han Sans JP"/>
              <a:cs typeface="Source Han Sans JP"/>
              <a:sym typeface="Source Han Sans JP"/>
            </a:endParaRPr>
          </a:p>
        </p:txBody>
      </p:sp>
      <p:sp>
        <p:nvSpPr>
          <p:cNvPr id="7" name="TextBox 7"/>
          <p:cNvSpPr txBox="1"/>
          <p:nvPr/>
        </p:nvSpPr>
        <p:spPr>
          <a:xfrm>
            <a:off x="152400" y="1011664"/>
            <a:ext cx="5278961" cy="908051"/>
          </a:xfrm>
          <a:prstGeom prst="rect">
            <a:avLst/>
          </a:prstGeom>
        </p:spPr>
        <p:txBody>
          <a:bodyPr lIns="0" tIns="0" rIns="0" bIns="0" rtlCol="0" anchor="t">
            <a:spAutoFit/>
          </a:bodyPr>
          <a:lstStyle/>
          <a:p>
            <a:pPr algn="ctr">
              <a:lnSpc>
                <a:spcPts val="7999"/>
              </a:lnSpc>
            </a:pPr>
            <a:r>
              <a:rPr lang="en-US" sz="3999" b="1" dirty="0">
                <a:solidFill>
                  <a:srgbClr val="494949"/>
                </a:solidFill>
                <a:latin typeface="Source Han Sans JP Bold"/>
                <a:ea typeface="Source Han Sans JP Bold"/>
                <a:cs typeface="Source Han Sans JP Bold"/>
                <a:sym typeface="Source Han Sans JP Bold"/>
              </a:rPr>
              <a:t>事業・サイト概要</a:t>
            </a:r>
          </a:p>
        </p:txBody>
      </p:sp>
      <p:grpSp>
        <p:nvGrpSpPr>
          <p:cNvPr id="8" name="Group 3">
            <a:extLst>
              <a:ext uri="{FF2B5EF4-FFF2-40B4-BE49-F238E27FC236}">
                <a16:creationId xmlns:a16="http://schemas.microsoft.com/office/drawing/2014/main" id="{F20B003C-27DB-4721-94A5-94B38F6943A3}"/>
              </a:ext>
            </a:extLst>
          </p:cNvPr>
          <p:cNvGrpSpPr/>
          <p:nvPr/>
        </p:nvGrpSpPr>
        <p:grpSpPr>
          <a:xfrm>
            <a:off x="533400" y="4555081"/>
            <a:ext cx="17754600" cy="2483536"/>
            <a:chOff x="0" y="0"/>
            <a:chExt cx="2809300" cy="1710294"/>
          </a:xfrm>
        </p:grpSpPr>
        <p:sp>
          <p:nvSpPr>
            <p:cNvPr id="9" name="Freeform 4">
              <a:extLst>
                <a:ext uri="{FF2B5EF4-FFF2-40B4-BE49-F238E27FC236}">
                  <a16:creationId xmlns:a16="http://schemas.microsoft.com/office/drawing/2014/main" id="{59AD9B66-9C39-4673-97E5-99FFCE692FE3}"/>
                </a:ext>
              </a:extLst>
            </p:cNvPr>
            <p:cNvSpPr/>
            <p:nvPr/>
          </p:nvSpPr>
          <p:spPr>
            <a:xfrm>
              <a:off x="0" y="0"/>
              <a:ext cx="2809300" cy="1710294"/>
            </a:xfrm>
            <a:custGeom>
              <a:avLst/>
              <a:gdLst/>
              <a:ahLst/>
              <a:cxnLst/>
              <a:rect l="l" t="t" r="r" b="b"/>
              <a:pathLst>
                <a:path w="2809300" h="1710294">
                  <a:moveTo>
                    <a:pt x="0" y="0"/>
                  </a:moveTo>
                  <a:lnTo>
                    <a:pt x="2809300" y="0"/>
                  </a:lnTo>
                  <a:lnTo>
                    <a:pt x="2809300" y="1710294"/>
                  </a:lnTo>
                  <a:lnTo>
                    <a:pt x="0" y="1710294"/>
                  </a:lnTo>
                  <a:close/>
                </a:path>
              </a:pathLst>
            </a:custGeom>
            <a:solidFill>
              <a:srgbClr val="FFFFFF"/>
            </a:solidFill>
            <a:ln cap="sq">
              <a:noFill/>
              <a:prstDash val="solid"/>
              <a:miter/>
            </a:ln>
          </p:spPr>
        </p:sp>
        <p:sp>
          <p:nvSpPr>
            <p:cNvPr id="10" name="TextBox 5">
              <a:extLst>
                <a:ext uri="{FF2B5EF4-FFF2-40B4-BE49-F238E27FC236}">
                  <a16:creationId xmlns:a16="http://schemas.microsoft.com/office/drawing/2014/main" id="{FCE03AB9-1C7C-4118-8E51-111BD2D4442B}"/>
                </a:ext>
              </a:extLst>
            </p:cNvPr>
            <p:cNvSpPr txBox="1"/>
            <p:nvPr/>
          </p:nvSpPr>
          <p:spPr>
            <a:xfrm>
              <a:off x="0" y="-180975"/>
              <a:ext cx="2809300" cy="1891269"/>
            </a:xfrm>
            <a:prstGeom prst="rect">
              <a:avLst/>
            </a:prstGeom>
          </p:spPr>
          <p:txBody>
            <a:bodyPr lIns="50800" tIns="50800" rIns="50800" bIns="50800" rtlCol="0" anchor="ctr"/>
            <a:lstStyle/>
            <a:p>
              <a:pPr algn="ctr">
                <a:lnSpc>
                  <a:spcPts val="4799"/>
                </a:lnSpc>
              </a:pPr>
              <a:endParaRPr/>
            </a:p>
          </p:txBody>
        </p:sp>
      </p:grpSp>
      <p:sp>
        <p:nvSpPr>
          <p:cNvPr id="11" name="TextBox 6">
            <a:extLst>
              <a:ext uri="{FF2B5EF4-FFF2-40B4-BE49-F238E27FC236}">
                <a16:creationId xmlns:a16="http://schemas.microsoft.com/office/drawing/2014/main" id="{383CD341-51CE-4888-8B20-86B33CEE9274}"/>
              </a:ext>
            </a:extLst>
          </p:cNvPr>
          <p:cNvSpPr txBox="1"/>
          <p:nvPr/>
        </p:nvSpPr>
        <p:spPr>
          <a:xfrm>
            <a:off x="807682" y="4950468"/>
            <a:ext cx="17414257" cy="1686808"/>
          </a:xfrm>
          <a:prstGeom prst="rect">
            <a:avLst/>
          </a:prstGeom>
        </p:spPr>
        <p:txBody>
          <a:bodyPr wrap="square" lIns="0" tIns="0" rIns="0" bIns="0" rtlCol="0" anchor="t">
            <a:spAutoFit/>
          </a:bodyPr>
          <a:lstStyle/>
          <a:p>
            <a:pPr>
              <a:lnSpc>
                <a:spcPts val="4532"/>
              </a:lnSpc>
            </a:pPr>
            <a:r>
              <a:rPr lang="ja-JP" altLang="en-US" sz="3200" spc="226" dirty="0">
                <a:solidFill>
                  <a:srgbClr val="494949"/>
                </a:solidFill>
                <a:latin typeface="Source Han Sans JP"/>
                <a:ea typeface="Source Han Sans JP"/>
                <a:cs typeface="Source Han Sans JP"/>
                <a:sym typeface="Source Han Sans JP"/>
              </a:rPr>
              <a:t>モットー：</a:t>
            </a:r>
            <a:endParaRPr lang="en-US" altLang="ja-JP" sz="3200" spc="226" dirty="0">
              <a:solidFill>
                <a:srgbClr val="494949"/>
              </a:solidFill>
              <a:latin typeface="Source Han Sans JP"/>
              <a:ea typeface="Source Han Sans JP"/>
              <a:cs typeface="Source Han Sans JP"/>
              <a:sym typeface="Source Han Sans JP"/>
            </a:endParaRPr>
          </a:p>
          <a:p>
            <a:pPr>
              <a:lnSpc>
                <a:spcPts val="4532"/>
              </a:lnSpc>
            </a:pPr>
            <a:r>
              <a:rPr lang="en-US" altLang="ja-JP" sz="3000" spc="226" dirty="0">
                <a:solidFill>
                  <a:srgbClr val="494949"/>
                </a:solidFill>
                <a:latin typeface="Source Han Sans JP"/>
                <a:ea typeface="Source Han Sans JP"/>
                <a:cs typeface="Source Han Sans JP"/>
                <a:sym typeface="Source Han Sans JP"/>
              </a:rPr>
              <a:t>「東洋医学の知恵と現代の生活習慣をつなぎ、個々の体質や症状に合わせた丁寧な施術を行うことで、自然治癒力を高め、健やかな日々を支える」</a:t>
            </a:r>
            <a:endParaRPr lang="en-US" sz="3000" spc="226" dirty="0">
              <a:solidFill>
                <a:srgbClr val="494949"/>
              </a:solidFill>
              <a:latin typeface="Source Han Sans JP"/>
              <a:ea typeface="Source Han Sans JP"/>
              <a:cs typeface="Source Han Sans JP"/>
              <a:sym typeface="Source Han Sans JP"/>
            </a:endParaRPr>
          </a:p>
        </p:txBody>
      </p:sp>
      <p:sp>
        <p:nvSpPr>
          <p:cNvPr id="12" name="TextBox 6">
            <a:extLst>
              <a:ext uri="{FF2B5EF4-FFF2-40B4-BE49-F238E27FC236}">
                <a16:creationId xmlns:a16="http://schemas.microsoft.com/office/drawing/2014/main" id="{5BB99FBA-85E0-4D14-AB01-777FA1B7735C}"/>
              </a:ext>
            </a:extLst>
          </p:cNvPr>
          <p:cNvSpPr txBox="1"/>
          <p:nvPr/>
        </p:nvSpPr>
        <p:spPr>
          <a:xfrm>
            <a:off x="475306" y="8458894"/>
            <a:ext cx="17562175" cy="1156279"/>
          </a:xfrm>
          <a:prstGeom prst="rect">
            <a:avLst/>
          </a:prstGeom>
        </p:spPr>
        <p:txBody>
          <a:bodyPr wrap="square" lIns="0" tIns="0" rIns="0" bIns="0" rtlCol="0" anchor="t">
            <a:spAutoFit/>
          </a:bodyPr>
          <a:lstStyle/>
          <a:p>
            <a:pPr>
              <a:lnSpc>
                <a:spcPts val="4532"/>
              </a:lnSpc>
            </a:pPr>
            <a:r>
              <a:rPr lang="en-US" altLang="ja-JP" sz="4400" spc="226" dirty="0" err="1">
                <a:solidFill>
                  <a:srgbClr val="FF0000"/>
                </a:solidFill>
                <a:latin typeface="Source Han Sans JP"/>
                <a:ea typeface="Source Han Sans JP"/>
                <a:cs typeface="Source Han Sans JP"/>
                <a:sym typeface="Source Han Sans JP"/>
              </a:rPr>
              <a:t>理念や施術内容を正しく伝え、初めての方にも不安なくご来院いただけるような安心感と信頼感を育むWEBサイトを制作</a:t>
            </a:r>
            <a:endParaRPr lang="en-US" sz="4400" spc="226" dirty="0">
              <a:solidFill>
                <a:srgbClr val="FF0000"/>
              </a:solidFill>
              <a:latin typeface="Source Han Sans JP"/>
              <a:ea typeface="Source Han Sans JP"/>
              <a:cs typeface="Source Han Sans JP"/>
              <a:sym typeface="Source Han Sans JP"/>
            </a:endParaRPr>
          </a:p>
        </p:txBody>
      </p:sp>
      <p:sp>
        <p:nvSpPr>
          <p:cNvPr id="13" name="矢印: 下 12">
            <a:extLst>
              <a:ext uri="{FF2B5EF4-FFF2-40B4-BE49-F238E27FC236}">
                <a16:creationId xmlns:a16="http://schemas.microsoft.com/office/drawing/2014/main" id="{2E37031D-9A49-4526-9F9E-5BD7BDAF2876}"/>
              </a:ext>
            </a:extLst>
          </p:cNvPr>
          <p:cNvSpPr/>
          <p:nvPr/>
        </p:nvSpPr>
        <p:spPr>
          <a:xfrm>
            <a:off x="7924800" y="7126178"/>
            <a:ext cx="1371600" cy="9550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EDD"/>
        </a:solidFill>
        <a:effectLst/>
      </p:bgPr>
    </p:bg>
    <p:spTree>
      <p:nvGrpSpPr>
        <p:cNvPr id="1" name=""/>
        <p:cNvGrpSpPr/>
        <p:nvPr/>
      </p:nvGrpSpPr>
      <p:grpSpPr>
        <a:xfrm>
          <a:off x="0" y="0"/>
          <a:ext cx="0" cy="0"/>
          <a:chOff x="0" y="0"/>
          <a:chExt cx="0" cy="0"/>
        </a:xfrm>
      </p:grpSpPr>
      <p:sp>
        <p:nvSpPr>
          <p:cNvPr id="3" name="TextBox 3"/>
          <p:cNvSpPr txBox="1"/>
          <p:nvPr/>
        </p:nvSpPr>
        <p:spPr>
          <a:xfrm>
            <a:off x="461825" y="1437399"/>
            <a:ext cx="6833678" cy="834390"/>
          </a:xfrm>
          <a:prstGeom prst="rect">
            <a:avLst/>
          </a:prstGeom>
        </p:spPr>
        <p:txBody>
          <a:bodyPr lIns="0" tIns="0" rIns="0" bIns="0" rtlCol="0" anchor="t">
            <a:spAutoFit/>
          </a:bodyPr>
          <a:lstStyle/>
          <a:p>
            <a:pPr algn="l">
              <a:lnSpc>
                <a:spcPts val="7200"/>
              </a:lnSpc>
            </a:pPr>
            <a:r>
              <a:rPr lang="en-US" sz="3600" b="1" spc="719" dirty="0">
                <a:solidFill>
                  <a:srgbClr val="494949"/>
                </a:solidFill>
                <a:latin typeface="Source Han Sans JP Bold"/>
                <a:ea typeface="Source Han Sans JP Bold"/>
                <a:cs typeface="Source Han Sans JP Bold"/>
                <a:sym typeface="Source Han Sans JP Bold"/>
              </a:rPr>
              <a:t>クライアントの現状・要望</a:t>
            </a:r>
          </a:p>
        </p:txBody>
      </p:sp>
      <p:grpSp>
        <p:nvGrpSpPr>
          <p:cNvPr id="5" name="Group 5"/>
          <p:cNvGrpSpPr/>
          <p:nvPr/>
        </p:nvGrpSpPr>
        <p:grpSpPr>
          <a:xfrm>
            <a:off x="9055043" y="428208"/>
            <a:ext cx="8115300" cy="2709468"/>
            <a:chOff x="0" y="0"/>
            <a:chExt cx="10820400" cy="3612624"/>
          </a:xfrm>
        </p:grpSpPr>
        <p:grpSp>
          <p:nvGrpSpPr>
            <p:cNvPr id="6" name="Group 6"/>
            <p:cNvGrpSpPr/>
            <p:nvPr/>
          </p:nvGrpSpPr>
          <p:grpSpPr>
            <a:xfrm>
              <a:off x="0" y="0"/>
              <a:ext cx="10820400" cy="3612624"/>
              <a:chOff x="0" y="0"/>
              <a:chExt cx="2137363" cy="713605"/>
            </a:xfrm>
          </p:grpSpPr>
          <p:sp>
            <p:nvSpPr>
              <p:cNvPr id="7" name="Freeform 7"/>
              <p:cNvSpPr/>
              <p:nvPr/>
            </p:nvSpPr>
            <p:spPr>
              <a:xfrm>
                <a:off x="0" y="0"/>
                <a:ext cx="2137363" cy="713605"/>
              </a:xfrm>
              <a:custGeom>
                <a:avLst/>
                <a:gdLst/>
                <a:ahLst/>
                <a:cxnLst/>
                <a:rect l="l" t="t" r="r" b="b"/>
                <a:pathLst>
                  <a:path w="2137363" h="713605">
                    <a:moveTo>
                      <a:pt x="0" y="0"/>
                    </a:moveTo>
                    <a:lnTo>
                      <a:pt x="2137363" y="0"/>
                    </a:lnTo>
                    <a:lnTo>
                      <a:pt x="2137363" y="713605"/>
                    </a:lnTo>
                    <a:lnTo>
                      <a:pt x="0" y="713605"/>
                    </a:lnTo>
                    <a:close/>
                  </a:path>
                </a:pathLst>
              </a:custGeom>
              <a:solidFill>
                <a:srgbClr val="FFFFFF"/>
              </a:solidFill>
              <a:ln cap="sq">
                <a:noFill/>
                <a:prstDash val="solid"/>
                <a:miter/>
              </a:ln>
            </p:spPr>
          </p:sp>
          <p:sp>
            <p:nvSpPr>
              <p:cNvPr id="8" name="TextBox 8"/>
              <p:cNvSpPr txBox="1"/>
              <p:nvPr/>
            </p:nvSpPr>
            <p:spPr>
              <a:xfrm>
                <a:off x="0" y="-180975"/>
                <a:ext cx="2137363" cy="894580"/>
              </a:xfrm>
              <a:prstGeom prst="rect">
                <a:avLst/>
              </a:prstGeom>
            </p:spPr>
            <p:txBody>
              <a:bodyPr lIns="50800" tIns="50800" rIns="50800" bIns="50800" rtlCol="0" anchor="ctr"/>
              <a:lstStyle/>
              <a:p>
                <a:pPr algn="ctr">
                  <a:lnSpc>
                    <a:spcPts val="4799"/>
                  </a:lnSpc>
                </a:pPr>
                <a:endParaRPr/>
              </a:p>
            </p:txBody>
          </p:sp>
        </p:grpSp>
        <p:sp>
          <p:nvSpPr>
            <p:cNvPr id="9" name="TextBox 9"/>
            <p:cNvSpPr txBox="1"/>
            <p:nvPr/>
          </p:nvSpPr>
          <p:spPr>
            <a:xfrm>
              <a:off x="0" y="1177410"/>
              <a:ext cx="10820400" cy="2070737"/>
            </a:xfrm>
            <a:prstGeom prst="rect">
              <a:avLst/>
            </a:prstGeom>
          </p:spPr>
          <p:txBody>
            <a:bodyPr lIns="0" tIns="0" rIns="0" bIns="0" rtlCol="0" anchor="t">
              <a:spAutoFit/>
            </a:bodyPr>
            <a:lstStyle/>
            <a:p>
              <a:pPr marL="518157" lvl="1" indent="-259078" algn="just">
                <a:lnSpc>
                  <a:spcPts val="4319"/>
                </a:lnSpc>
                <a:buFont typeface="Arial"/>
                <a:buChar char="•"/>
              </a:pPr>
              <a:r>
                <a:rPr lang="en-US" sz="2399" spc="239">
                  <a:solidFill>
                    <a:srgbClr val="494949"/>
                  </a:solidFill>
                  <a:latin typeface="Source Han Sans JP"/>
                  <a:ea typeface="Source Han Sans JP"/>
                  <a:cs typeface="Source Han Sans JP"/>
                  <a:sym typeface="Source Han Sans JP"/>
                </a:rPr>
                <a:t>店舗は新規開業で、認知度が低い</a:t>
              </a:r>
            </a:p>
            <a:p>
              <a:pPr marL="518157" lvl="1" indent="-259078" algn="just">
                <a:lnSpc>
                  <a:spcPts val="4319"/>
                </a:lnSpc>
                <a:buFont typeface="Arial"/>
                <a:buChar char="•"/>
              </a:pPr>
              <a:r>
                <a:rPr lang="en-US" sz="2399" spc="239">
                  <a:solidFill>
                    <a:srgbClr val="494949"/>
                  </a:solidFill>
                  <a:latin typeface="Source Han Sans JP"/>
                  <a:ea typeface="Source Han Sans JP"/>
                  <a:cs typeface="Source Han Sans JP"/>
                  <a:sym typeface="Source Han Sans JP"/>
                </a:rPr>
                <a:t>競合となる整体院・整骨院・リラクゼーション店が周辺に多数ある</a:t>
              </a:r>
            </a:p>
          </p:txBody>
        </p:sp>
        <p:sp>
          <p:nvSpPr>
            <p:cNvPr id="10" name="TextBox 10"/>
            <p:cNvSpPr txBox="1"/>
            <p:nvPr/>
          </p:nvSpPr>
          <p:spPr>
            <a:xfrm>
              <a:off x="360821" y="126483"/>
              <a:ext cx="9406464" cy="825502"/>
            </a:xfrm>
            <a:prstGeom prst="rect">
              <a:avLst/>
            </a:prstGeom>
          </p:spPr>
          <p:txBody>
            <a:bodyPr lIns="0" tIns="0" rIns="0" bIns="0" rtlCol="0" anchor="t">
              <a:spAutoFit/>
            </a:bodyPr>
            <a:lstStyle/>
            <a:p>
              <a:pPr algn="l">
                <a:lnSpc>
                  <a:spcPts val="5999"/>
                </a:lnSpc>
                <a:spcBef>
                  <a:spcPct val="0"/>
                </a:spcBef>
              </a:pPr>
              <a:r>
                <a:rPr lang="en-US" sz="2999" b="1" spc="299">
                  <a:solidFill>
                    <a:srgbClr val="FA3A2F"/>
                  </a:solidFill>
                  <a:latin typeface="Source Han Sans JP Bold"/>
                  <a:ea typeface="Source Han Sans JP Bold"/>
                  <a:cs typeface="Source Han Sans JP Bold"/>
                  <a:sym typeface="Source Han Sans JP Bold"/>
                </a:rPr>
                <a:t>認知度向上</a:t>
              </a:r>
            </a:p>
          </p:txBody>
        </p:sp>
      </p:grpSp>
      <p:sp>
        <p:nvSpPr>
          <p:cNvPr id="11" name="Freeform 11"/>
          <p:cNvSpPr/>
          <p:nvPr/>
        </p:nvSpPr>
        <p:spPr>
          <a:xfrm rot="-2764821">
            <a:off x="6103346" y="1105155"/>
            <a:ext cx="2312364" cy="2611500"/>
          </a:xfrm>
          <a:custGeom>
            <a:avLst/>
            <a:gdLst/>
            <a:ahLst/>
            <a:cxnLst/>
            <a:rect l="l" t="t" r="r" b="b"/>
            <a:pathLst>
              <a:path w="2312364" h="2611500">
                <a:moveTo>
                  <a:pt x="0" y="0"/>
                </a:moveTo>
                <a:lnTo>
                  <a:pt x="2312364" y="0"/>
                </a:lnTo>
                <a:lnTo>
                  <a:pt x="2312364" y="2611500"/>
                </a:lnTo>
                <a:lnTo>
                  <a:pt x="0" y="2611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9038037" y="3391123"/>
            <a:ext cx="8187251" cy="2449121"/>
            <a:chOff x="-95935" y="0"/>
            <a:chExt cx="10916335" cy="3265494"/>
          </a:xfrm>
        </p:grpSpPr>
        <p:grpSp>
          <p:nvGrpSpPr>
            <p:cNvPr id="13" name="Group 13"/>
            <p:cNvGrpSpPr/>
            <p:nvPr/>
          </p:nvGrpSpPr>
          <p:grpSpPr>
            <a:xfrm>
              <a:off x="0" y="0"/>
              <a:ext cx="10820400" cy="3265494"/>
              <a:chOff x="0" y="0"/>
              <a:chExt cx="2137363" cy="645036"/>
            </a:xfrm>
          </p:grpSpPr>
          <p:sp>
            <p:nvSpPr>
              <p:cNvPr id="14" name="Freeform 14"/>
              <p:cNvSpPr/>
              <p:nvPr/>
            </p:nvSpPr>
            <p:spPr>
              <a:xfrm>
                <a:off x="0" y="0"/>
                <a:ext cx="2137363" cy="645036"/>
              </a:xfrm>
              <a:custGeom>
                <a:avLst/>
                <a:gdLst/>
                <a:ahLst/>
                <a:cxnLst/>
                <a:rect l="l" t="t" r="r" b="b"/>
                <a:pathLst>
                  <a:path w="2137363" h="645036">
                    <a:moveTo>
                      <a:pt x="0" y="0"/>
                    </a:moveTo>
                    <a:lnTo>
                      <a:pt x="2137363" y="0"/>
                    </a:lnTo>
                    <a:lnTo>
                      <a:pt x="2137363" y="645036"/>
                    </a:lnTo>
                    <a:lnTo>
                      <a:pt x="0" y="645036"/>
                    </a:lnTo>
                    <a:close/>
                  </a:path>
                </a:pathLst>
              </a:custGeom>
              <a:solidFill>
                <a:srgbClr val="FFFFFF"/>
              </a:solidFill>
              <a:ln cap="sq">
                <a:noFill/>
                <a:prstDash val="solid"/>
                <a:miter/>
              </a:ln>
            </p:spPr>
          </p:sp>
          <p:sp>
            <p:nvSpPr>
              <p:cNvPr id="15" name="TextBox 15"/>
              <p:cNvSpPr txBox="1"/>
              <p:nvPr/>
            </p:nvSpPr>
            <p:spPr>
              <a:xfrm>
                <a:off x="0" y="-180975"/>
                <a:ext cx="2137363" cy="826011"/>
              </a:xfrm>
              <a:prstGeom prst="rect">
                <a:avLst/>
              </a:prstGeom>
            </p:spPr>
            <p:txBody>
              <a:bodyPr lIns="50800" tIns="50800" rIns="50800" bIns="50800" rtlCol="0" anchor="ctr"/>
              <a:lstStyle/>
              <a:p>
                <a:pPr algn="ctr">
                  <a:lnSpc>
                    <a:spcPts val="4799"/>
                  </a:lnSpc>
                </a:pPr>
                <a:endParaRPr/>
              </a:p>
            </p:txBody>
          </p:sp>
        </p:grpSp>
        <p:sp>
          <p:nvSpPr>
            <p:cNvPr id="16" name="TextBox 16"/>
            <p:cNvSpPr txBox="1"/>
            <p:nvPr/>
          </p:nvSpPr>
          <p:spPr>
            <a:xfrm>
              <a:off x="-95935" y="959334"/>
              <a:ext cx="10628531" cy="1346837"/>
            </a:xfrm>
            <a:prstGeom prst="rect">
              <a:avLst/>
            </a:prstGeom>
          </p:spPr>
          <p:txBody>
            <a:bodyPr lIns="0" tIns="0" rIns="0" bIns="0" rtlCol="0" anchor="t">
              <a:spAutoFit/>
            </a:bodyPr>
            <a:lstStyle/>
            <a:p>
              <a:pPr marL="518157" lvl="1" indent="-259078" algn="just">
                <a:lnSpc>
                  <a:spcPts val="4319"/>
                </a:lnSpc>
                <a:buFont typeface="Arial"/>
                <a:buChar char="•"/>
              </a:pPr>
              <a:r>
                <a:rPr lang="en-US" sz="2399" spc="239" dirty="0">
                  <a:solidFill>
                    <a:srgbClr val="494949"/>
                  </a:solidFill>
                  <a:latin typeface="Source Han Sans JP"/>
                  <a:ea typeface="Source Han Sans JP"/>
                  <a:cs typeface="Source Han Sans JP"/>
                  <a:sym typeface="Source Han Sans JP"/>
                </a:rPr>
                <a:t>「安心感」「専門性」「通いやすさ」といった要素を視覚的・言語的に伝えられるWEBサイトが必要</a:t>
              </a:r>
            </a:p>
          </p:txBody>
        </p:sp>
        <p:sp>
          <p:nvSpPr>
            <p:cNvPr id="17" name="TextBox 17"/>
            <p:cNvSpPr txBox="1"/>
            <p:nvPr/>
          </p:nvSpPr>
          <p:spPr>
            <a:xfrm>
              <a:off x="252223" y="68832"/>
              <a:ext cx="9406464" cy="825502"/>
            </a:xfrm>
            <a:prstGeom prst="rect">
              <a:avLst/>
            </a:prstGeom>
          </p:spPr>
          <p:txBody>
            <a:bodyPr lIns="0" tIns="0" rIns="0" bIns="0" rtlCol="0" anchor="t">
              <a:spAutoFit/>
            </a:bodyPr>
            <a:lstStyle/>
            <a:p>
              <a:pPr algn="l">
                <a:lnSpc>
                  <a:spcPts val="5999"/>
                </a:lnSpc>
                <a:spcBef>
                  <a:spcPct val="0"/>
                </a:spcBef>
              </a:pPr>
              <a:r>
                <a:rPr lang="en-US" sz="2999" b="1" spc="299" dirty="0">
                  <a:solidFill>
                    <a:srgbClr val="FA3A2F"/>
                  </a:solidFill>
                  <a:latin typeface="Source Han Sans JP Bold"/>
                  <a:ea typeface="Source Han Sans JP Bold"/>
                  <a:cs typeface="Source Han Sans JP Bold"/>
                  <a:sym typeface="Source Han Sans JP Bold"/>
                </a:rPr>
                <a:t>信頼性獲得</a:t>
              </a:r>
            </a:p>
          </p:txBody>
        </p:sp>
      </p:grpSp>
      <p:grpSp>
        <p:nvGrpSpPr>
          <p:cNvPr id="18" name="Group 18"/>
          <p:cNvGrpSpPr/>
          <p:nvPr/>
        </p:nvGrpSpPr>
        <p:grpSpPr>
          <a:xfrm>
            <a:off x="9055043" y="6097419"/>
            <a:ext cx="8115300" cy="3876427"/>
            <a:chOff x="0" y="0"/>
            <a:chExt cx="10820400" cy="5168569"/>
          </a:xfrm>
        </p:grpSpPr>
        <p:grpSp>
          <p:nvGrpSpPr>
            <p:cNvPr id="19" name="Group 19"/>
            <p:cNvGrpSpPr/>
            <p:nvPr/>
          </p:nvGrpSpPr>
          <p:grpSpPr>
            <a:xfrm>
              <a:off x="0" y="0"/>
              <a:ext cx="10820400" cy="5168569"/>
              <a:chOff x="0" y="0"/>
              <a:chExt cx="2137363" cy="1020952"/>
            </a:xfrm>
          </p:grpSpPr>
          <p:sp>
            <p:nvSpPr>
              <p:cNvPr id="20" name="Freeform 20"/>
              <p:cNvSpPr/>
              <p:nvPr/>
            </p:nvSpPr>
            <p:spPr>
              <a:xfrm>
                <a:off x="0" y="0"/>
                <a:ext cx="2137363" cy="1020952"/>
              </a:xfrm>
              <a:custGeom>
                <a:avLst/>
                <a:gdLst/>
                <a:ahLst/>
                <a:cxnLst/>
                <a:rect l="l" t="t" r="r" b="b"/>
                <a:pathLst>
                  <a:path w="2137363" h="1020952">
                    <a:moveTo>
                      <a:pt x="0" y="0"/>
                    </a:moveTo>
                    <a:lnTo>
                      <a:pt x="2137363" y="0"/>
                    </a:lnTo>
                    <a:lnTo>
                      <a:pt x="2137363" y="1020952"/>
                    </a:lnTo>
                    <a:lnTo>
                      <a:pt x="0" y="1020952"/>
                    </a:lnTo>
                    <a:close/>
                  </a:path>
                </a:pathLst>
              </a:custGeom>
              <a:solidFill>
                <a:srgbClr val="FFFFFF"/>
              </a:solidFill>
              <a:ln cap="sq">
                <a:noFill/>
                <a:prstDash val="solid"/>
                <a:miter/>
              </a:ln>
            </p:spPr>
          </p:sp>
          <p:sp>
            <p:nvSpPr>
              <p:cNvPr id="21" name="TextBox 21"/>
              <p:cNvSpPr txBox="1"/>
              <p:nvPr/>
            </p:nvSpPr>
            <p:spPr>
              <a:xfrm>
                <a:off x="0" y="-180975"/>
                <a:ext cx="2137363" cy="1201927"/>
              </a:xfrm>
              <a:prstGeom prst="rect">
                <a:avLst/>
              </a:prstGeom>
            </p:spPr>
            <p:txBody>
              <a:bodyPr lIns="50800" tIns="50800" rIns="50800" bIns="50800" rtlCol="0" anchor="ctr"/>
              <a:lstStyle/>
              <a:p>
                <a:pPr algn="ctr">
                  <a:lnSpc>
                    <a:spcPts val="4799"/>
                  </a:lnSpc>
                </a:pPr>
                <a:endParaRPr/>
              </a:p>
            </p:txBody>
          </p:sp>
        </p:grpSp>
        <p:sp>
          <p:nvSpPr>
            <p:cNvPr id="22" name="TextBox 22"/>
            <p:cNvSpPr txBox="1"/>
            <p:nvPr/>
          </p:nvSpPr>
          <p:spPr>
            <a:xfrm>
              <a:off x="163959" y="1248880"/>
              <a:ext cx="10583180" cy="3518537"/>
            </a:xfrm>
            <a:prstGeom prst="rect">
              <a:avLst/>
            </a:prstGeom>
          </p:spPr>
          <p:txBody>
            <a:bodyPr lIns="0" tIns="0" rIns="0" bIns="0" rtlCol="0" anchor="t">
              <a:spAutoFit/>
            </a:bodyPr>
            <a:lstStyle/>
            <a:p>
              <a:pPr marL="518157" lvl="1" indent="-259078" algn="just">
                <a:lnSpc>
                  <a:spcPts val="4319"/>
                </a:lnSpc>
                <a:buFont typeface="Arial"/>
                <a:buChar char="•"/>
              </a:pPr>
              <a:r>
                <a:rPr lang="en-US" sz="2399" spc="239">
                  <a:solidFill>
                    <a:srgbClr val="494949"/>
                  </a:solidFill>
                  <a:latin typeface="Source Han Sans JP"/>
                  <a:ea typeface="Source Han Sans JP"/>
                  <a:cs typeface="Source Han Sans JP"/>
                  <a:sym typeface="Source Han Sans JP"/>
                </a:rPr>
                <a:t>子育て世代を中心とした20〜40代の生活者層への効果的なアプローチ</a:t>
              </a:r>
            </a:p>
            <a:p>
              <a:pPr marL="518157" lvl="1" indent="-259078" algn="just">
                <a:lnSpc>
                  <a:spcPts val="4319"/>
                </a:lnSpc>
                <a:buFont typeface="Arial"/>
                <a:buChar char="•"/>
              </a:pPr>
              <a:r>
                <a:rPr lang="en-US" sz="2399" spc="239">
                  <a:solidFill>
                    <a:srgbClr val="494949"/>
                  </a:solidFill>
                  <a:latin typeface="Source Han Sans JP"/>
                  <a:ea typeface="Source Han Sans JP"/>
                  <a:cs typeface="Source Han Sans JP"/>
                  <a:sym typeface="Source Han Sans JP"/>
                </a:rPr>
                <a:t>初めて来院するユーザーに対し、施術内容や料金の明確な提示、院内の雰囲気が伝わるデザインを希望</a:t>
              </a:r>
            </a:p>
          </p:txBody>
        </p:sp>
        <p:sp>
          <p:nvSpPr>
            <p:cNvPr id="23" name="TextBox 23"/>
            <p:cNvSpPr txBox="1"/>
            <p:nvPr/>
          </p:nvSpPr>
          <p:spPr>
            <a:xfrm>
              <a:off x="118610" y="172553"/>
              <a:ext cx="10628530" cy="825502"/>
            </a:xfrm>
            <a:prstGeom prst="rect">
              <a:avLst/>
            </a:prstGeom>
          </p:spPr>
          <p:txBody>
            <a:bodyPr lIns="0" tIns="0" rIns="0" bIns="0" rtlCol="0" anchor="t">
              <a:spAutoFit/>
            </a:bodyPr>
            <a:lstStyle/>
            <a:p>
              <a:pPr algn="l">
                <a:lnSpc>
                  <a:spcPts val="5999"/>
                </a:lnSpc>
                <a:spcBef>
                  <a:spcPct val="0"/>
                </a:spcBef>
              </a:pPr>
              <a:r>
                <a:rPr lang="en-US" sz="2999" b="1" spc="299">
                  <a:solidFill>
                    <a:srgbClr val="FA3A2F"/>
                  </a:solidFill>
                  <a:latin typeface="Source Han Sans JP Bold"/>
                  <a:ea typeface="Source Han Sans JP Bold"/>
                  <a:cs typeface="Source Han Sans JP Bold"/>
                  <a:sym typeface="Source Han Sans JP Bold"/>
                </a:rPr>
                <a:t>スマートフォンからの閲覧、操作性を重視</a:t>
              </a:r>
            </a:p>
          </p:txBody>
        </p:sp>
      </p:grpSp>
      <p:grpSp>
        <p:nvGrpSpPr>
          <p:cNvPr id="24" name="Group 2">
            <a:extLst>
              <a:ext uri="{FF2B5EF4-FFF2-40B4-BE49-F238E27FC236}">
                <a16:creationId xmlns:a16="http://schemas.microsoft.com/office/drawing/2014/main" id="{446FD07E-E026-4690-8672-52A78124AD1C}"/>
              </a:ext>
            </a:extLst>
          </p:cNvPr>
          <p:cNvGrpSpPr/>
          <p:nvPr/>
        </p:nvGrpSpPr>
        <p:grpSpPr>
          <a:xfrm rot="-92376">
            <a:off x="332001" y="2435977"/>
            <a:ext cx="8583666" cy="7812333"/>
            <a:chOff x="487680" y="-128270"/>
            <a:chExt cx="11526520" cy="8660669"/>
          </a:xfrm>
        </p:grpSpPr>
        <p:sp>
          <p:nvSpPr>
            <p:cNvPr id="25" name="Freeform 3">
              <a:extLst>
                <a:ext uri="{FF2B5EF4-FFF2-40B4-BE49-F238E27FC236}">
                  <a16:creationId xmlns:a16="http://schemas.microsoft.com/office/drawing/2014/main" id="{999E6FD4-8CAC-467C-A53B-9671955D10F3}"/>
                </a:ext>
              </a:extLst>
            </p:cNvPr>
            <p:cNvSpPr/>
            <p:nvPr/>
          </p:nvSpPr>
          <p:spPr>
            <a:xfrm>
              <a:off x="0" y="-40578"/>
              <a:ext cx="11526520" cy="8701247"/>
            </a:xfrm>
            <a:custGeom>
              <a:avLst/>
              <a:gdLst/>
              <a:ahLst/>
              <a:cxnLst/>
              <a:rect l="l" t="t" r="r" b="b"/>
              <a:pathLst>
                <a:path w="11526520" h="8701247">
                  <a:moveTo>
                    <a:pt x="8704580" y="846532"/>
                  </a:moveTo>
                  <a:cubicBezTo>
                    <a:pt x="7128510" y="106793"/>
                    <a:pt x="5292090" y="0"/>
                    <a:pt x="3665220" y="441065"/>
                  </a:cubicBezTo>
                  <a:cubicBezTo>
                    <a:pt x="2532380" y="741475"/>
                    <a:pt x="1497330" y="1430855"/>
                    <a:pt x="867410" y="2418910"/>
                  </a:cubicBezTo>
                  <a:cubicBezTo>
                    <a:pt x="91440" y="3634442"/>
                    <a:pt x="0" y="5294512"/>
                    <a:pt x="750570" y="6525673"/>
                  </a:cubicBezTo>
                  <a:cubicBezTo>
                    <a:pt x="1283970" y="7399988"/>
                    <a:pt x="2186940" y="8007754"/>
                    <a:pt x="3159760" y="8317715"/>
                  </a:cubicBezTo>
                  <a:cubicBezTo>
                    <a:pt x="4132580" y="8652987"/>
                    <a:pt x="5175250" y="8701247"/>
                    <a:pt x="6191250" y="8569504"/>
                  </a:cubicBezTo>
                  <a:cubicBezTo>
                    <a:pt x="7296150" y="8470525"/>
                    <a:pt x="8411210" y="8218736"/>
                    <a:pt x="9358630" y="7637886"/>
                  </a:cubicBezTo>
                  <a:cubicBezTo>
                    <a:pt x="10306050" y="7057034"/>
                    <a:pt x="11070590" y="6109787"/>
                    <a:pt x="11247120" y="5009731"/>
                  </a:cubicBezTo>
                  <a:cubicBezTo>
                    <a:pt x="11526520" y="3283674"/>
                    <a:pt x="10281920" y="1586270"/>
                    <a:pt x="8704580" y="846531"/>
                  </a:cubicBezTo>
                  <a:close/>
                </a:path>
              </a:pathLst>
            </a:custGeom>
            <a:blipFill>
              <a:blip r:embed="rId4"/>
              <a:stretch>
                <a:fillRect l="-29706" r="-29706"/>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019898" cy="10287000"/>
          </a:xfrm>
          <a:custGeom>
            <a:avLst/>
            <a:gdLst/>
            <a:ahLst/>
            <a:cxnLst/>
            <a:rect l="l" t="t" r="r" b="b"/>
            <a:pathLst>
              <a:path w="8019898" h="10287000">
                <a:moveTo>
                  <a:pt x="0" y="0"/>
                </a:moveTo>
                <a:lnTo>
                  <a:pt x="8019898" y="0"/>
                </a:lnTo>
                <a:lnTo>
                  <a:pt x="8019898" y="10287000"/>
                </a:lnTo>
                <a:lnTo>
                  <a:pt x="0" y="10287000"/>
                </a:lnTo>
                <a:lnTo>
                  <a:pt x="0" y="0"/>
                </a:lnTo>
                <a:close/>
              </a:path>
            </a:pathLst>
          </a:custGeom>
          <a:blipFill>
            <a:blip r:embed="rId3"/>
            <a:stretch>
              <a:fillRect l="-799" r="-27469"/>
            </a:stretch>
          </a:blipFill>
        </p:spPr>
      </p:sp>
      <p:sp>
        <p:nvSpPr>
          <p:cNvPr id="3" name="Freeform 3"/>
          <p:cNvSpPr/>
          <p:nvPr/>
        </p:nvSpPr>
        <p:spPr>
          <a:xfrm>
            <a:off x="8193766" y="3403143"/>
            <a:ext cx="9579404" cy="6283698"/>
          </a:xfrm>
          <a:custGeom>
            <a:avLst/>
            <a:gdLst/>
            <a:ahLst/>
            <a:cxnLst/>
            <a:rect l="l" t="t" r="r" b="b"/>
            <a:pathLst>
              <a:path w="9579404" h="6283698">
                <a:moveTo>
                  <a:pt x="0" y="0"/>
                </a:moveTo>
                <a:lnTo>
                  <a:pt x="9579404" y="0"/>
                </a:lnTo>
                <a:lnTo>
                  <a:pt x="9579404" y="6283697"/>
                </a:lnTo>
                <a:lnTo>
                  <a:pt x="0" y="6283697"/>
                </a:lnTo>
                <a:lnTo>
                  <a:pt x="0" y="0"/>
                </a:lnTo>
                <a:close/>
              </a:path>
            </a:pathLst>
          </a:custGeom>
          <a:blipFill>
            <a:blip r:embed="rId4"/>
            <a:stretch>
              <a:fillRect l="-3523" r="-5609"/>
            </a:stretch>
          </a:blipFill>
        </p:spPr>
      </p:sp>
      <p:sp>
        <p:nvSpPr>
          <p:cNvPr id="4" name="TextBox 4"/>
          <p:cNvSpPr txBox="1"/>
          <p:nvPr/>
        </p:nvSpPr>
        <p:spPr>
          <a:xfrm>
            <a:off x="879299" y="1129682"/>
            <a:ext cx="6174145" cy="908051"/>
          </a:xfrm>
          <a:prstGeom prst="rect">
            <a:avLst/>
          </a:prstGeom>
        </p:spPr>
        <p:txBody>
          <a:bodyPr lIns="0" tIns="0" rIns="0" bIns="0" rtlCol="0" anchor="t">
            <a:spAutoFit/>
          </a:bodyPr>
          <a:lstStyle/>
          <a:p>
            <a:pPr algn="just">
              <a:lnSpc>
                <a:spcPts val="7999"/>
              </a:lnSpc>
            </a:pPr>
            <a:r>
              <a:rPr lang="en-US" sz="3999" b="1" spc="799">
                <a:solidFill>
                  <a:srgbClr val="494949"/>
                </a:solidFill>
                <a:latin typeface="Source Han Sans JP Medium"/>
                <a:ea typeface="Source Han Sans JP Medium"/>
                <a:cs typeface="Source Han Sans JP Medium"/>
                <a:sym typeface="Source Han Sans JP Medium"/>
              </a:rPr>
              <a:t>ターゲットユーザー</a:t>
            </a:r>
          </a:p>
        </p:txBody>
      </p:sp>
      <p:sp>
        <p:nvSpPr>
          <p:cNvPr id="5" name="TextBox 5"/>
          <p:cNvSpPr txBox="1"/>
          <p:nvPr/>
        </p:nvSpPr>
        <p:spPr>
          <a:xfrm>
            <a:off x="697378" y="4097655"/>
            <a:ext cx="6920763" cy="1733551"/>
          </a:xfrm>
          <a:prstGeom prst="rect">
            <a:avLst/>
          </a:prstGeom>
        </p:spPr>
        <p:txBody>
          <a:bodyPr lIns="0" tIns="0" rIns="0" bIns="0" rtlCol="0" anchor="t">
            <a:spAutoFit/>
          </a:bodyPr>
          <a:lstStyle/>
          <a:p>
            <a:pPr algn="just">
              <a:lnSpc>
                <a:spcPts val="7199"/>
              </a:lnSpc>
            </a:pPr>
            <a:r>
              <a:rPr lang="en-US" sz="3999" b="1" spc="399">
                <a:solidFill>
                  <a:srgbClr val="494949"/>
                </a:solidFill>
                <a:latin typeface="Source Han Sans JP Medium"/>
                <a:ea typeface="Source Han Sans JP Medium"/>
                <a:cs typeface="Source Han Sans JP Medium"/>
                <a:sym typeface="Source Han Sans JP Medium"/>
              </a:rPr>
              <a:t>20代から40代の</a:t>
            </a:r>
          </a:p>
          <a:p>
            <a:pPr algn="just">
              <a:lnSpc>
                <a:spcPts val="7199"/>
              </a:lnSpc>
            </a:pPr>
            <a:r>
              <a:rPr lang="en-US" sz="3999" b="1" spc="399">
                <a:solidFill>
                  <a:srgbClr val="494949"/>
                </a:solidFill>
                <a:latin typeface="Source Han Sans JP Medium"/>
                <a:ea typeface="Source Han Sans JP Medium"/>
                <a:cs typeface="Source Han Sans JP Medium"/>
                <a:sym typeface="Source Han Sans JP Medium"/>
              </a:rPr>
              <a:t>地域生活者（子育て世代）</a:t>
            </a:r>
          </a:p>
        </p:txBody>
      </p:sp>
      <p:sp>
        <p:nvSpPr>
          <p:cNvPr id="6" name="TextBox 6"/>
          <p:cNvSpPr txBox="1"/>
          <p:nvPr/>
        </p:nvSpPr>
        <p:spPr>
          <a:xfrm>
            <a:off x="8382000" y="1640857"/>
            <a:ext cx="8827222" cy="887095"/>
          </a:xfrm>
          <a:prstGeom prst="rect">
            <a:avLst/>
          </a:prstGeom>
        </p:spPr>
        <p:txBody>
          <a:bodyPr wrap="square" lIns="0" tIns="0" rIns="0" bIns="0" rtlCol="0" anchor="t">
            <a:spAutoFit/>
          </a:bodyPr>
          <a:lstStyle/>
          <a:p>
            <a:pPr algn="ctr">
              <a:lnSpc>
                <a:spcPts val="7279"/>
              </a:lnSpc>
            </a:pPr>
            <a:r>
              <a:rPr lang="en-US" sz="5199" b="1" dirty="0">
                <a:solidFill>
                  <a:srgbClr val="494949"/>
                </a:solidFill>
                <a:latin typeface="Source Han Sans JP Bold"/>
                <a:ea typeface="Source Han Sans JP Bold"/>
                <a:cs typeface="Source Han Sans JP Bold"/>
                <a:sym typeface="Source Han Sans JP Bold"/>
              </a:rPr>
              <a:t>20代～40代の割合：約36%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471519" y="0"/>
            <a:ext cx="10816481" cy="10287000"/>
          </a:xfrm>
          <a:custGeom>
            <a:avLst/>
            <a:gdLst/>
            <a:ahLst/>
            <a:cxnLst/>
            <a:rect l="l" t="t" r="r" b="b"/>
            <a:pathLst>
              <a:path w="853554" h="945809">
                <a:moveTo>
                  <a:pt x="0" y="0"/>
                </a:moveTo>
                <a:lnTo>
                  <a:pt x="853554" y="0"/>
                </a:lnTo>
                <a:lnTo>
                  <a:pt x="853554" y="945809"/>
                </a:lnTo>
                <a:lnTo>
                  <a:pt x="0" y="945809"/>
                </a:lnTo>
                <a:close/>
              </a:path>
            </a:pathLst>
          </a:custGeom>
          <a:blipFill>
            <a:blip r:embed="rId3"/>
            <a:stretch>
              <a:fillRect l="-556" r="-556" b="-19630"/>
            </a:stretch>
          </a:blipFill>
        </p:spPr>
      </p:sp>
      <p:sp>
        <p:nvSpPr>
          <p:cNvPr id="4" name="TextBox 4"/>
          <p:cNvSpPr txBox="1"/>
          <p:nvPr/>
        </p:nvSpPr>
        <p:spPr>
          <a:xfrm>
            <a:off x="273327" y="2247900"/>
            <a:ext cx="7174746" cy="8271432"/>
          </a:xfrm>
          <a:prstGeom prst="rect">
            <a:avLst/>
          </a:prstGeom>
        </p:spPr>
        <p:txBody>
          <a:bodyPr lIns="0" tIns="0" rIns="0" bIns="0" rtlCol="0" anchor="t">
            <a:spAutoFit/>
          </a:bodyPr>
          <a:lstStyle/>
          <a:p>
            <a:pPr algn="just">
              <a:lnSpc>
                <a:spcPts val="4680"/>
              </a:lnSpc>
            </a:pPr>
            <a:r>
              <a:rPr lang="en-US" sz="2600" b="1" u="sng" spc="390" dirty="0">
                <a:solidFill>
                  <a:srgbClr val="00BF63"/>
                </a:solidFill>
                <a:latin typeface="Source Han Sans JP Bold"/>
                <a:ea typeface="Source Han Sans JP Bold"/>
                <a:cs typeface="Source Han Sans JP Bold"/>
                <a:sym typeface="Source Han Sans JP Bold"/>
              </a:rPr>
              <a:t>TOPページ</a:t>
            </a:r>
          </a:p>
          <a:p>
            <a:pPr algn="just">
              <a:lnSpc>
                <a:spcPts val="4500"/>
              </a:lnSpc>
            </a:pPr>
            <a:r>
              <a:rPr lang="en-US" sz="2400" spc="375" dirty="0">
                <a:solidFill>
                  <a:srgbClr val="494949"/>
                </a:solidFill>
                <a:latin typeface="Source Han Sans JP"/>
                <a:ea typeface="Source Han Sans JP"/>
                <a:cs typeface="Source Han Sans JP"/>
                <a:sym typeface="Source Han Sans JP"/>
              </a:rPr>
              <a:t>予約フォーム・LINE・電話番号と連携</a:t>
            </a:r>
          </a:p>
          <a:p>
            <a:pPr algn="just">
              <a:lnSpc>
                <a:spcPts val="4680"/>
              </a:lnSpc>
            </a:pPr>
            <a:r>
              <a:rPr lang="en-US" sz="2600" b="1" u="sng" spc="390" dirty="0">
                <a:solidFill>
                  <a:srgbClr val="00BF63"/>
                </a:solidFill>
                <a:latin typeface="Source Han Sans JP Bold"/>
                <a:ea typeface="Source Han Sans JP Bold"/>
                <a:cs typeface="Source Han Sans JP Bold"/>
                <a:sym typeface="Source Han Sans JP Bold"/>
              </a:rPr>
              <a:t>はじめての方へ</a:t>
            </a:r>
          </a:p>
          <a:p>
            <a:pPr algn="just">
              <a:lnSpc>
                <a:spcPts val="4500"/>
              </a:lnSpc>
            </a:pPr>
            <a:r>
              <a:rPr lang="en-US" sz="2400" spc="375" dirty="0">
                <a:solidFill>
                  <a:srgbClr val="494949"/>
                </a:solidFill>
                <a:latin typeface="Source Han Sans JP"/>
                <a:ea typeface="Source Han Sans JP"/>
                <a:cs typeface="Source Han Sans JP"/>
                <a:sym typeface="Source Han Sans JP"/>
              </a:rPr>
              <a:t>予約の流れ、ご来店から施術までの流れ、決済方法詳細、よくある質問Q&amp;Aと連携</a:t>
            </a:r>
          </a:p>
          <a:p>
            <a:pPr algn="just">
              <a:lnSpc>
                <a:spcPts val="4500"/>
              </a:lnSpc>
            </a:pPr>
            <a:endParaRPr lang="en-US" sz="2500" spc="375" dirty="0">
              <a:solidFill>
                <a:srgbClr val="494949"/>
              </a:solidFill>
              <a:latin typeface="Source Han Sans JP"/>
              <a:ea typeface="Source Han Sans JP"/>
              <a:cs typeface="Source Han Sans JP"/>
              <a:sym typeface="Source Han Sans JP"/>
            </a:endParaRPr>
          </a:p>
          <a:p>
            <a:pPr algn="just">
              <a:lnSpc>
                <a:spcPts val="4680"/>
              </a:lnSpc>
            </a:pPr>
            <a:r>
              <a:rPr lang="en-US" sz="2600" b="1" u="sng" spc="390" dirty="0">
                <a:solidFill>
                  <a:srgbClr val="0070C0"/>
                </a:solidFill>
                <a:latin typeface="Source Han Sans JP Bold"/>
                <a:ea typeface="Source Han Sans JP Bold"/>
                <a:cs typeface="Source Han Sans JP Bold"/>
                <a:sym typeface="Source Han Sans JP Bold"/>
              </a:rPr>
              <a:t>プラン・コース紹介</a:t>
            </a:r>
          </a:p>
          <a:p>
            <a:pPr algn="just">
              <a:lnSpc>
                <a:spcPts val="4680"/>
              </a:lnSpc>
            </a:pPr>
            <a:r>
              <a:rPr lang="en-US" sz="2400" spc="390" dirty="0">
                <a:solidFill>
                  <a:srgbClr val="494949"/>
                </a:solidFill>
                <a:latin typeface="Source Han Sans JP"/>
                <a:ea typeface="Source Han Sans JP"/>
                <a:cs typeface="Source Han Sans JP"/>
                <a:sym typeface="Source Han Sans JP"/>
              </a:rPr>
              <a:t>メニューページへ遷移</a:t>
            </a:r>
          </a:p>
          <a:p>
            <a:pPr algn="just">
              <a:lnSpc>
                <a:spcPts val="4680"/>
              </a:lnSpc>
            </a:pPr>
            <a:r>
              <a:rPr lang="en-US" sz="2600" b="1" u="sng" spc="390" dirty="0">
                <a:solidFill>
                  <a:srgbClr val="0070C0"/>
                </a:solidFill>
                <a:latin typeface="Source Han Sans JP Bold"/>
                <a:ea typeface="Source Han Sans JP Bold"/>
                <a:cs typeface="Source Han Sans JP Bold"/>
                <a:sym typeface="Source Han Sans JP Bold"/>
              </a:rPr>
              <a:t>スタッフ紹介</a:t>
            </a:r>
          </a:p>
          <a:p>
            <a:pPr algn="just">
              <a:lnSpc>
                <a:spcPts val="4680"/>
              </a:lnSpc>
            </a:pPr>
            <a:r>
              <a:rPr lang="en-US" sz="2400" spc="390" dirty="0">
                <a:solidFill>
                  <a:srgbClr val="494949"/>
                </a:solidFill>
                <a:latin typeface="Source Han Sans JP"/>
                <a:ea typeface="Source Han Sans JP"/>
                <a:cs typeface="Source Han Sans JP"/>
                <a:sym typeface="Source Han Sans JP"/>
              </a:rPr>
              <a:t>view moreで個人インタビュー記事と連携</a:t>
            </a:r>
          </a:p>
          <a:p>
            <a:pPr algn="just">
              <a:lnSpc>
                <a:spcPts val="4680"/>
              </a:lnSpc>
            </a:pPr>
            <a:r>
              <a:rPr lang="en-US" sz="2600" b="1" u="sng" spc="390" dirty="0">
                <a:solidFill>
                  <a:srgbClr val="0070C0"/>
                </a:solidFill>
                <a:latin typeface="Source Han Sans JP Bold"/>
                <a:ea typeface="Source Han Sans JP Bold"/>
                <a:cs typeface="Source Han Sans JP Bold"/>
                <a:sym typeface="Source Han Sans JP Bold"/>
              </a:rPr>
              <a:t>店舗紹介</a:t>
            </a:r>
          </a:p>
          <a:p>
            <a:pPr algn="just">
              <a:lnSpc>
                <a:spcPts val="4680"/>
              </a:lnSpc>
            </a:pPr>
            <a:r>
              <a:rPr lang="en-US" sz="2400" spc="390" dirty="0" err="1">
                <a:solidFill>
                  <a:srgbClr val="494949"/>
                </a:solidFill>
                <a:latin typeface="Source Han Sans JP"/>
                <a:ea typeface="Source Han Sans JP"/>
                <a:cs typeface="Source Han Sans JP"/>
                <a:sym typeface="Source Han Sans JP"/>
              </a:rPr>
              <a:t>営業時間・定休日・駐車場情報・Google</a:t>
            </a:r>
            <a:r>
              <a:rPr lang="en-US" sz="2400" spc="390" dirty="0">
                <a:solidFill>
                  <a:srgbClr val="494949"/>
                </a:solidFill>
                <a:latin typeface="Source Han Sans JP"/>
                <a:ea typeface="Source Han Sans JP"/>
                <a:cs typeface="Source Han Sans JP"/>
                <a:sym typeface="Source Han Sans JP"/>
              </a:rPr>
              <a:t> Map</a:t>
            </a:r>
          </a:p>
          <a:p>
            <a:pPr algn="just">
              <a:lnSpc>
                <a:spcPts val="4680"/>
              </a:lnSpc>
            </a:pPr>
            <a:endParaRPr lang="en-US" sz="2600" spc="390" dirty="0">
              <a:solidFill>
                <a:srgbClr val="494949"/>
              </a:solidFill>
              <a:latin typeface="Source Han Sans JP"/>
              <a:ea typeface="Source Han Sans JP"/>
              <a:cs typeface="Source Han Sans JP"/>
              <a:sym typeface="Source Han Sans JP"/>
            </a:endParaRPr>
          </a:p>
        </p:txBody>
      </p:sp>
      <p:sp>
        <p:nvSpPr>
          <p:cNvPr id="5" name="TextBox 5"/>
          <p:cNvSpPr txBox="1"/>
          <p:nvPr/>
        </p:nvSpPr>
        <p:spPr>
          <a:xfrm>
            <a:off x="320219" y="388049"/>
            <a:ext cx="7069330" cy="794386"/>
          </a:xfrm>
          <a:prstGeom prst="rect">
            <a:avLst/>
          </a:prstGeom>
        </p:spPr>
        <p:txBody>
          <a:bodyPr wrap="square" lIns="0" tIns="0" rIns="0" bIns="0" rtlCol="0" anchor="t">
            <a:spAutoFit/>
          </a:bodyPr>
          <a:lstStyle/>
          <a:p>
            <a:pPr algn="l">
              <a:lnSpc>
                <a:spcPts val="6719"/>
              </a:lnSpc>
              <a:spcBef>
                <a:spcPct val="0"/>
              </a:spcBef>
            </a:pPr>
            <a:r>
              <a:rPr lang="en-US" sz="3999" b="1" spc="599" dirty="0">
                <a:solidFill>
                  <a:srgbClr val="494949"/>
                </a:solidFill>
                <a:latin typeface="Source Han Sans JP Medium"/>
                <a:ea typeface="Source Han Sans JP Medium"/>
                <a:cs typeface="Source Han Sans JP Medium"/>
                <a:sym typeface="Source Han Sans JP Medium"/>
              </a:rPr>
              <a:t>トップページデザイン案</a:t>
            </a:r>
          </a:p>
        </p:txBody>
      </p:sp>
      <p:sp>
        <p:nvSpPr>
          <p:cNvPr id="6" name="楕円 5">
            <a:extLst>
              <a:ext uri="{FF2B5EF4-FFF2-40B4-BE49-F238E27FC236}">
                <a16:creationId xmlns:a16="http://schemas.microsoft.com/office/drawing/2014/main" id="{DB0DDF77-2033-4F60-B9DE-EFDBEB499DE2}"/>
              </a:ext>
            </a:extLst>
          </p:cNvPr>
          <p:cNvSpPr/>
          <p:nvPr/>
        </p:nvSpPr>
        <p:spPr>
          <a:xfrm>
            <a:off x="7174746" y="3695700"/>
            <a:ext cx="3721854" cy="3657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23CBA9AD-5A66-46D5-A5F9-3C9EE7A6324B}"/>
              </a:ext>
            </a:extLst>
          </p:cNvPr>
          <p:cNvSpPr/>
          <p:nvPr/>
        </p:nvSpPr>
        <p:spPr>
          <a:xfrm>
            <a:off x="12649200" y="785242"/>
            <a:ext cx="2655054" cy="486951"/>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C660D4EC-EDF6-4B9A-B535-2E03CCE476C0}"/>
              </a:ext>
            </a:extLst>
          </p:cNvPr>
          <p:cNvSpPr/>
          <p:nvPr/>
        </p:nvSpPr>
        <p:spPr>
          <a:xfrm>
            <a:off x="7174746" y="7835427"/>
            <a:ext cx="3721854"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6600927A-C3EE-4ADB-B52A-9EC277E4EB4E}"/>
              </a:ext>
            </a:extLst>
          </p:cNvPr>
          <p:cNvSpPr/>
          <p:nvPr/>
        </p:nvSpPr>
        <p:spPr>
          <a:xfrm>
            <a:off x="15304254" y="846566"/>
            <a:ext cx="1764546" cy="425627"/>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EF32ADE2-E06B-4983-9D93-115AC71871F7}"/>
              </a:ext>
            </a:extLst>
          </p:cNvPr>
          <p:cNvSpPr/>
          <p:nvPr/>
        </p:nvSpPr>
        <p:spPr>
          <a:xfrm>
            <a:off x="17068799" y="839923"/>
            <a:ext cx="1219201" cy="432269"/>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EDD"/>
        </a:solidFill>
        <a:effectLst/>
      </p:bgPr>
    </p:bg>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EAD3CAE5-BCD1-4D3B-8C47-3D6515FE6780}"/>
              </a:ext>
            </a:extLst>
          </p:cNvPr>
          <p:cNvSpPr/>
          <p:nvPr/>
        </p:nvSpPr>
        <p:spPr>
          <a:xfrm rot="-2764821">
            <a:off x="5425562" y="801210"/>
            <a:ext cx="2312364" cy="2611500"/>
          </a:xfrm>
          <a:custGeom>
            <a:avLst/>
            <a:gdLst/>
            <a:ahLst/>
            <a:cxnLst/>
            <a:rect l="l" t="t" r="r" b="b"/>
            <a:pathLst>
              <a:path w="2312364" h="2611500">
                <a:moveTo>
                  <a:pt x="0" y="0"/>
                </a:moveTo>
                <a:lnTo>
                  <a:pt x="2312364" y="0"/>
                </a:lnTo>
                <a:lnTo>
                  <a:pt x="2312364" y="2611500"/>
                </a:lnTo>
                <a:lnTo>
                  <a:pt x="0" y="2611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764821">
            <a:off x="15406974" y="-124650"/>
            <a:ext cx="2312364" cy="2611500"/>
          </a:xfrm>
          <a:custGeom>
            <a:avLst/>
            <a:gdLst/>
            <a:ahLst/>
            <a:cxnLst/>
            <a:rect l="l" t="t" r="r" b="b"/>
            <a:pathLst>
              <a:path w="2312364" h="2611500">
                <a:moveTo>
                  <a:pt x="0" y="0"/>
                </a:moveTo>
                <a:lnTo>
                  <a:pt x="2312364" y="0"/>
                </a:lnTo>
                <a:lnTo>
                  <a:pt x="2312364" y="2611500"/>
                </a:lnTo>
                <a:lnTo>
                  <a:pt x="0" y="2611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0" y="-38707"/>
            <a:ext cx="5736900" cy="10325707"/>
            <a:chOff x="0" y="0"/>
            <a:chExt cx="529258" cy="1232739"/>
          </a:xfrm>
        </p:grpSpPr>
        <p:sp>
          <p:nvSpPr>
            <p:cNvPr id="5" name="Freeform 5"/>
            <p:cNvSpPr/>
            <p:nvPr/>
          </p:nvSpPr>
          <p:spPr>
            <a:xfrm>
              <a:off x="0" y="0"/>
              <a:ext cx="529258" cy="1232739"/>
            </a:xfrm>
            <a:custGeom>
              <a:avLst/>
              <a:gdLst/>
              <a:ahLst/>
              <a:cxnLst/>
              <a:rect l="l" t="t" r="r" b="b"/>
              <a:pathLst>
                <a:path w="529258" h="1232739">
                  <a:moveTo>
                    <a:pt x="0" y="0"/>
                  </a:moveTo>
                  <a:lnTo>
                    <a:pt x="529258" y="0"/>
                  </a:lnTo>
                  <a:lnTo>
                    <a:pt x="529258" y="1232739"/>
                  </a:lnTo>
                  <a:lnTo>
                    <a:pt x="0" y="1232739"/>
                  </a:lnTo>
                  <a:close/>
                </a:path>
              </a:pathLst>
            </a:custGeom>
            <a:blipFill>
              <a:blip r:embed="rId5"/>
              <a:stretch>
                <a:fillRect l="-34321" t="-5842" r="-29926"/>
              </a:stretch>
            </a:blipFill>
          </p:spPr>
        </p:sp>
      </p:grpSp>
      <p:sp>
        <p:nvSpPr>
          <p:cNvPr id="6" name="TextBox 6"/>
          <p:cNvSpPr txBox="1"/>
          <p:nvPr/>
        </p:nvSpPr>
        <p:spPr>
          <a:xfrm>
            <a:off x="760980" y="988220"/>
            <a:ext cx="5126119" cy="661335"/>
          </a:xfrm>
          <a:prstGeom prst="rect">
            <a:avLst/>
          </a:prstGeom>
        </p:spPr>
        <p:txBody>
          <a:bodyPr wrap="square" lIns="0" tIns="0" rIns="0" bIns="0" rtlCol="0" anchor="t">
            <a:spAutoFit/>
          </a:bodyPr>
          <a:lstStyle/>
          <a:p>
            <a:pPr algn="l">
              <a:lnSpc>
                <a:spcPts val="5712"/>
              </a:lnSpc>
              <a:spcBef>
                <a:spcPct val="0"/>
              </a:spcBef>
            </a:pPr>
            <a:r>
              <a:rPr lang="en-US" sz="3400" b="1" spc="510" dirty="0">
                <a:solidFill>
                  <a:srgbClr val="494949"/>
                </a:solidFill>
                <a:latin typeface="Source Han Sans JP Medium"/>
                <a:ea typeface="Source Han Sans JP Medium"/>
                <a:cs typeface="Source Han Sans JP Medium"/>
                <a:sym typeface="Source Han Sans JP Medium"/>
              </a:rPr>
              <a:t>レスポンシブ対応</a:t>
            </a:r>
          </a:p>
        </p:txBody>
      </p:sp>
      <p:grpSp>
        <p:nvGrpSpPr>
          <p:cNvPr id="7" name="Group 7"/>
          <p:cNvGrpSpPr/>
          <p:nvPr/>
        </p:nvGrpSpPr>
        <p:grpSpPr>
          <a:xfrm>
            <a:off x="6497880" y="0"/>
            <a:ext cx="5543941" cy="7661714"/>
            <a:chOff x="0" y="0"/>
            <a:chExt cx="437485" cy="604604"/>
          </a:xfrm>
        </p:grpSpPr>
        <p:sp>
          <p:nvSpPr>
            <p:cNvPr id="8" name="Freeform 8"/>
            <p:cNvSpPr/>
            <p:nvPr/>
          </p:nvSpPr>
          <p:spPr>
            <a:xfrm rot="-24000">
              <a:off x="-2105" y="-1520"/>
              <a:ext cx="441696" cy="607643"/>
            </a:xfrm>
            <a:custGeom>
              <a:avLst/>
              <a:gdLst/>
              <a:ahLst/>
              <a:cxnLst/>
              <a:rect l="l" t="t" r="r" b="b"/>
              <a:pathLst>
                <a:path w="441696" h="607643">
                  <a:moveTo>
                    <a:pt x="4221" y="0"/>
                  </a:moveTo>
                  <a:lnTo>
                    <a:pt x="441695" y="3054"/>
                  </a:lnTo>
                  <a:lnTo>
                    <a:pt x="437475" y="607644"/>
                  </a:lnTo>
                  <a:lnTo>
                    <a:pt x="0" y="604589"/>
                  </a:lnTo>
                  <a:close/>
                </a:path>
              </a:pathLst>
            </a:custGeom>
            <a:blipFill>
              <a:blip r:embed="rId6"/>
              <a:stretch>
                <a:fillRect l="-2925" t="-5768" b="-14815"/>
              </a:stretch>
            </a:blipFill>
          </p:spPr>
        </p:sp>
      </p:grpSp>
      <p:sp>
        <p:nvSpPr>
          <p:cNvPr id="9" name="Freeform 9"/>
          <p:cNvSpPr/>
          <p:nvPr/>
        </p:nvSpPr>
        <p:spPr>
          <a:xfrm>
            <a:off x="10429138" y="8646845"/>
            <a:ext cx="7446106" cy="1222910"/>
          </a:xfrm>
          <a:custGeom>
            <a:avLst/>
            <a:gdLst/>
            <a:ahLst/>
            <a:cxnLst/>
            <a:rect l="l" t="t" r="r" b="b"/>
            <a:pathLst>
              <a:path w="7446106" h="1222910">
                <a:moveTo>
                  <a:pt x="0" y="0"/>
                </a:moveTo>
                <a:lnTo>
                  <a:pt x="7446107" y="0"/>
                </a:lnTo>
                <a:lnTo>
                  <a:pt x="7446107" y="1222910"/>
                </a:lnTo>
                <a:lnTo>
                  <a:pt x="0" y="1222910"/>
                </a:lnTo>
                <a:lnTo>
                  <a:pt x="0" y="0"/>
                </a:lnTo>
                <a:close/>
              </a:path>
            </a:pathLst>
          </a:custGeom>
          <a:blipFill>
            <a:blip r:embed="rId7"/>
            <a:stretch>
              <a:fillRect l="-4113" t="-22343" r="-2056" b="-23495"/>
            </a:stretch>
          </a:blipFill>
        </p:spPr>
      </p:sp>
      <p:sp>
        <p:nvSpPr>
          <p:cNvPr id="10" name="四角形: 角を丸くする 9">
            <a:extLst>
              <a:ext uri="{FF2B5EF4-FFF2-40B4-BE49-F238E27FC236}">
                <a16:creationId xmlns:a16="http://schemas.microsoft.com/office/drawing/2014/main" id="{99F07CF2-CB5F-4939-A23A-AA9F5AD41337}"/>
              </a:ext>
            </a:extLst>
          </p:cNvPr>
          <p:cNvSpPr/>
          <p:nvPr/>
        </p:nvSpPr>
        <p:spPr>
          <a:xfrm>
            <a:off x="10657913" y="0"/>
            <a:ext cx="1519808" cy="11811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82F5E6BF-0CFB-417B-8EFD-EEE6902FB127}"/>
              </a:ext>
            </a:extLst>
          </p:cNvPr>
          <p:cNvSpPr/>
          <p:nvPr/>
        </p:nvSpPr>
        <p:spPr>
          <a:xfrm>
            <a:off x="10121074" y="8496300"/>
            <a:ext cx="8014526" cy="152400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13" name="テキスト ボックス 12">
            <a:extLst>
              <a:ext uri="{FF2B5EF4-FFF2-40B4-BE49-F238E27FC236}">
                <a16:creationId xmlns:a16="http://schemas.microsoft.com/office/drawing/2014/main" id="{7D6FC0A2-C7F8-46D6-A761-4B99D17F4A92}"/>
              </a:ext>
            </a:extLst>
          </p:cNvPr>
          <p:cNvSpPr txBox="1"/>
          <p:nvPr/>
        </p:nvSpPr>
        <p:spPr>
          <a:xfrm>
            <a:off x="13030200" y="7405364"/>
            <a:ext cx="5650926" cy="1015663"/>
          </a:xfrm>
          <a:prstGeom prst="rect">
            <a:avLst/>
          </a:prstGeom>
          <a:noFill/>
        </p:spPr>
        <p:txBody>
          <a:bodyPr wrap="square" rtlCol="0">
            <a:spAutoFit/>
          </a:bodyPr>
          <a:lstStyle/>
          <a:p>
            <a:r>
              <a:rPr kumimoji="1" lang="ja-JP" altLang="en-US" sz="3000" b="1" dirty="0">
                <a:solidFill>
                  <a:srgbClr val="0070C0"/>
                </a:solidFill>
              </a:rPr>
              <a:t>フッターを固定化し、予約ページに瞬時にアクセスできるように</a:t>
            </a:r>
          </a:p>
        </p:txBody>
      </p:sp>
      <p:pic>
        <p:nvPicPr>
          <p:cNvPr id="17" name="図 16">
            <a:extLst>
              <a:ext uri="{FF2B5EF4-FFF2-40B4-BE49-F238E27FC236}">
                <a16:creationId xmlns:a16="http://schemas.microsoft.com/office/drawing/2014/main" id="{3569DE5C-1334-481B-B2D4-6BE02ABA2E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32630" y="1181100"/>
            <a:ext cx="4083769" cy="5004054"/>
          </a:xfrm>
          <a:prstGeom prst="rect">
            <a:avLst/>
          </a:prstGeom>
        </p:spPr>
      </p:pic>
      <p:sp>
        <p:nvSpPr>
          <p:cNvPr id="18" name="矢印: 折線 17">
            <a:extLst>
              <a:ext uri="{FF2B5EF4-FFF2-40B4-BE49-F238E27FC236}">
                <a16:creationId xmlns:a16="http://schemas.microsoft.com/office/drawing/2014/main" id="{5855D155-55DB-4160-AEA0-C33F9A97A9FF}"/>
              </a:ext>
            </a:extLst>
          </p:cNvPr>
          <p:cNvSpPr/>
          <p:nvPr/>
        </p:nvSpPr>
        <p:spPr>
          <a:xfrm rot="16200000" flipH="1" flipV="1">
            <a:off x="12940738" y="-82330"/>
            <a:ext cx="772149" cy="2018689"/>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highlight>
                <a:srgbClr val="FF0000"/>
              </a:highlight>
            </a:endParaRPr>
          </a:p>
        </p:txBody>
      </p:sp>
      <p:sp>
        <p:nvSpPr>
          <p:cNvPr id="20" name="Freeform 3">
            <a:extLst>
              <a:ext uri="{FF2B5EF4-FFF2-40B4-BE49-F238E27FC236}">
                <a16:creationId xmlns:a16="http://schemas.microsoft.com/office/drawing/2014/main" id="{D69E9A07-034E-4B11-80F3-B7E232521C06}"/>
              </a:ext>
            </a:extLst>
          </p:cNvPr>
          <p:cNvSpPr/>
          <p:nvPr/>
        </p:nvSpPr>
        <p:spPr>
          <a:xfrm rot="-2764821">
            <a:off x="6371142" y="7513658"/>
            <a:ext cx="2312364" cy="2611500"/>
          </a:xfrm>
          <a:custGeom>
            <a:avLst/>
            <a:gdLst/>
            <a:ahLst/>
            <a:cxnLst/>
            <a:rect l="l" t="t" r="r" b="b"/>
            <a:pathLst>
              <a:path w="2312364" h="2611500">
                <a:moveTo>
                  <a:pt x="0" y="0"/>
                </a:moveTo>
                <a:lnTo>
                  <a:pt x="2312364" y="0"/>
                </a:lnTo>
                <a:lnTo>
                  <a:pt x="2312364" y="2611500"/>
                </a:lnTo>
                <a:lnTo>
                  <a:pt x="0" y="2611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1F0"/>
        </a:solidFill>
        <a:effectLst/>
      </p:bgPr>
    </p:bg>
    <p:spTree>
      <p:nvGrpSpPr>
        <p:cNvPr id="1" name=""/>
        <p:cNvGrpSpPr/>
        <p:nvPr/>
      </p:nvGrpSpPr>
      <p:grpSpPr>
        <a:xfrm>
          <a:off x="0" y="0"/>
          <a:ext cx="0" cy="0"/>
          <a:chOff x="0" y="0"/>
          <a:chExt cx="0" cy="0"/>
        </a:xfrm>
      </p:grpSpPr>
      <p:sp>
        <p:nvSpPr>
          <p:cNvPr id="4" name="AutoShape 4"/>
          <p:cNvSpPr/>
          <p:nvPr/>
        </p:nvSpPr>
        <p:spPr>
          <a:xfrm>
            <a:off x="2038053" y="4841778"/>
            <a:ext cx="1" cy="2884901"/>
          </a:xfrm>
          <a:prstGeom prst="line">
            <a:avLst/>
          </a:prstGeom>
          <a:ln w="19050" cap="flat">
            <a:solidFill>
              <a:srgbClr val="A49578"/>
            </a:solidFill>
            <a:prstDash val="solid"/>
            <a:headEnd type="none" w="sm" len="sm"/>
            <a:tailEnd type="none" w="sm" len="sm"/>
          </a:ln>
        </p:spPr>
      </p:sp>
      <p:sp>
        <p:nvSpPr>
          <p:cNvPr id="5" name="AutoShape 5"/>
          <p:cNvSpPr/>
          <p:nvPr/>
        </p:nvSpPr>
        <p:spPr>
          <a:xfrm>
            <a:off x="2216716" y="3143205"/>
            <a:ext cx="0" cy="748964"/>
          </a:xfrm>
          <a:prstGeom prst="line">
            <a:avLst/>
          </a:prstGeom>
          <a:ln w="19050" cap="flat">
            <a:solidFill>
              <a:srgbClr val="A49578"/>
            </a:solidFill>
            <a:prstDash val="solid"/>
            <a:headEnd type="none" w="sm" len="sm"/>
            <a:tailEnd type="none" w="sm" len="sm"/>
          </a:ln>
        </p:spPr>
      </p:sp>
      <p:sp>
        <p:nvSpPr>
          <p:cNvPr id="6" name="AutoShape 6"/>
          <p:cNvSpPr/>
          <p:nvPr/>
        </p:nvSpPr>
        <p:spPr>
          <a:xfrm>
            <a:off x="6400800" y="3427446"/>
            <a:ext cx="0" cy="519827"/>
          </a:xfrm>
          <a:custGeom>
            <a:avLst/>
            <a:gdLst>
              <a:gd name="connsiteX0" fmla="*/ 0 w 10000"/>
              <a:gd name="connsiteY0" fmla="*/ 0 h 10000"/>
              <a:gd name="connsiteX1" fmla="*/ 10000 w 10000"/>
              <a:gd name="connsiteY1" fmla="*/ 10000 h 10000"/>
              <a:gd name="connsiteX0" fmla="*/ 17585 w 0"/>
              <a:gd name="connsiteY0" fmla="*/ 0 h 11130"/>
              <a:gd name="connsiteX1" fmla="*/ 10000 w 0"/>
              <a:gd name="connsiteY1" fmla="*/ 11130 h 11130"/>
            </a:gdLst>
            <a:ahLst/>
            <a:cxnLst>
              <a:cxn ang="0">
                <a:pos x="connsiteX0" y="connsiteY0"/>
              </a:cxn>
              <a:cxn ang="0">
                <a:pos x="connsiteX1" y="connsiteY1"/>
              </a:cxn>
            </a:cxnLst>
            <a:rect l="l" t="t" r="r" b="b"/>
            <a:pathLst>
              <a:path h="11130">
                <a:moveTo>
                  <a:pt x="17585" y="0"/>
                </a:moveTo>
                <a:cubicBezTo>
                  <a:pt x="20918" y="3333"/>
                  <a:pt x="6667" y="7797"/>
                  <a:pt x="10000" y="11130"/>
                </a:cubicBezTo>
              </a:path>
            </a:pathLst>
          </a:custGeom>
          <a:ln w="19050" cap="flat">
            <a:solidFill>
              <a:srgbClr val="A49578"/>
            </a:solidFill>
            <a:prstDash val="solid"/>
            <a:headEnd type="none" w="sm" len="sm"/>
            <a:tailEnd type="none" w="sm" len="sm"/>
          </a:ln>
        </p:spPr>
      </p:sp>
      <p:sp>
        <p:nvSpPr>
          <p:cNvPr id="8" name="Freeform 8"/>
          <p:cNvSpPr/>
          <p:nvPr/>
        </p:nvSpPr>
        <p:spPr>
          <a:xfrm>
            <a:off x="1498130" y="2198324"/>
            <a:ext cx="2617315" cy="926971"/>
          </a:xfrm>
          <a:custGeom>
            <a:avLst/>
            <a:gdLst/>
            <a:ahLst/>
            <a:cxnLst/>
            <a:rect l="l" t="t" r="r" b="b"/>
            <a:pathLst>
              <a:path w="689334" h="244140">
                <a:moveTo>
                  <a:pt x="14790" y="0"/>
                </a:moveTo>
                <a:lnTo>
                  <a:pt x="674544" y="0"/>
                </a:lnTo>
                <a:cubicBezTo>
                  <a:pt x="678467" y="0"/>
                  <a:pt x="682229" y="1558"/>
                  <a:pt x="685002" y="4332"/>
                </a:cubicBezTo>
                <a:cubicBezTo>
                  <a:pt x="687776" y="7105"/>
                  <a:pt x="689334" y="10867"/>
                  <a:pt x="689334" y="14790"/>
                </a:cubicBezTo>
                <a:lnTo>
                  <a:pt x="689334" y="229351"/>
                </a:lnTo>
                <a:cubicBezTo>
                  <a:pt x="689334" y="233273"/>
                  <a:pt x="687776" y="237035"/>
                  <a:pt x="685002" y="239809"/>
                </a:cubicBezTo>
                <a:cubicBezTo>
                  <a:pt x="682229" y="242582"/>
                  <a:pt x="678467" y="244140"/>
                  <a:pt x="674544" y="244140"/>
                </a:cubicBezTo>
                <a:lnTo>
                  <a:pt x="14790" y="244140"/>
                </a:lnTo>
                <a:cubicBezTo>
                  <a:pt x="10867" y="244140"/>
                  <a:pt x="7105" y="242582"/>
                  <a:pt x="4332" y="239809"/>
                </a:cubicBezTo>
                <a:cubicBezTo>
                  <a:pt x="1558" y="237035"/>
                  <a:pt x="0" y="233273"/>
                  <a:pt x="0" y="229351"/>
                </a:cubicBezTo>
                <a:lnTo>
                  <a:pt x="0" y="14790"/>
                </a:lnTo>
                <a:cubicBezTo>
                  <a:pt x="0" y="10867"/>
                  <a:pt x="1558" y="7105"/>
                  <a:pt x="4332" y="4332"/>
                </a:cubicBezTo>
                <a:cubicBezTo>
                  <a:pt x="7105" y="1558"/>
                  <a:pt x="10867" y="0"/>
                  <a:pt x="14790" y="0"/>
                </a:cubicBezTo>
                <a:close/>
              </a:path>
            </a:pathLst>
          </a:custGeom>
          <a:solidFill>
            <a:srgbClr val="FFFFFF"/>
          </a:solidFill>
          <a:ln w="19050" cap="sq">
            <a:solidFill>
              <a:srgbClr val="A49578"/>
            </a:solidFill>
            <a:prstDash val="solid"/>
            <a:miter/>
          </a:ln>
        </p:spPr>
      </p:sp>
      <p:sp>
        <p:nvSpPr>
          <p:cNvPr id="9" name="TextBox 9"/>
          <p:cNvSpPr txBox="1"/>
          <p:nvPr/>
        </p:nvSpPr>
        <p:spPr>
          <a:xfrm>
            <a:off x="1498130" y="1920911"/>
            <a:ext cx="2617315" cy="1360955"/>
          </a:xfrm>
          <a:prstGeom prst="rect">
            <a:avLst/>
          </a:prstGeom>
        </p:spPr>
        <p:txBody>
          <a:bodyPr lIns="0" tIns="0" rIns="0" bIns="0" rtlCol="0" anchor="ctr"/>
          <a:lstStyle/>
          <a:p>
            <a:pPr algn="ctr">
              <a:lnSpc>
                <a:spcPts val="3779"/>
              </a:lnSpc>
            </a:pPr>
            <a:r>
              <a:rPr lang="en-US" sz="2099" b="1" spc="209" dirty="0" err="1">
                <a:solidFill>
                  <a:srgbClr val="494949"/>
                </a:solidFill>
                <a:latin typeface="Source Han Sans JP Medium"/>
                <a:ea typeface="Source Han Sans JP Medium"/>
                <a:cs typeface="Source Han Sans JP Medium"/>
                <a:sym typeface="Source Han Sans JP Medium"/>
              </a:rPr>
              <a:t>トップページ</a:t>
            </a:r>
            <a:endParaRPr lang="en-US" sz="2099" b="1" spc="209" dirty="0">
              <a:solidFill>
                <a:srgbClr val="494949"/>
              </a:solidFill>
              <a:latin typeface="Source Han Sans JP Medium"/>
              <a:ea typeface="Source Han Sans JP Medium"/>
              <a:cs typeface="Source Han Sans JP Medium"/>
              <a:sym typeface="Source Han Sans JP Medium"/>
            </a:endParaRPr>
          </a:p>
        </p:txBody>
      </p:sp>
      <p:sp>
        <p:nvSpPr>
          <p:cNvPr id="11" name="Freeform 11"/>
          <p:cNvSpPr/>
          <p:nvPr/>
        </p:nvSpPr>
        <p:spPr>
          <a:xfrm>
            <a:off x="1616748" y="3884626"/>
            <a:ext cx="2380078" cy="926971"/>
          </a:xfrm>
          <a:custGeom>
            <a:avLst/>
            <a:gdLst/>
            <a:ahLst/>
            <a:cxnLst/>
            <a:rect l="l" t="t" r="r" b="b"/>
            <a:pathLst>
              <a:path w="626852" h="244140">
                <a:moveTo>
                  <a:pt x="16264" y="0"/>
                </a:moveTo>
                <a:lnTo>
                  <a:pt x="610588" y="0"/>
                </a:lnTo>
                <a:cubicBezTo>
                  <a:pt x="619570" y="0"/>
                  <a:pt x="626852" y="7282"/>
                  <a:pt x="626852" y="16264"/>
                </a:cubicBezTo>
                <a:lnTo>
                  <a:pt x="626852" y="227876"/>
                </a:lnTo>
                <a:cubicBezTo>
                  <a:pt x="626852" y="236859"/>
                  <a:pt x="619570" y="244140"/>
                  <a:pt x="610588" y="244140"/>
                </a:cubicBezTo>
                <a:lnTo>
                  <a:pt x="16264" y="244140"/>
                </a:lnTo>
                <a:cubicBezTo>
                  <a:pt x="7282" y="244140"/>
                  <a:pt x="0" y="236859"/>
                  <a:pt x="0" y="227876"/>
                </a:cubicBezTo>
                <a:lnTo>
                  <a:pt x="0" y="16264"/>
                </a:lnTo>
                <a:cubicBezTo>
                  <a:pt x="0" y="7282"/>
                  <a:pt x="7282" y="0"/>
                  <a:pt x="16264" y="0"/>
                </a:cubicBezTo>
                <a:close/>
              </a:path>
            </a:pathLst>
          </a:custGeom>
          <a:solidFill>
            <a:srgbClr val="FFFFFF"/>
          </a:solidFill>
          <a:ln w="19050" cap="sq">
            <a:solidFill>
              <a:srgbClr val="A49578"/>
            </a:solidFill>
            <a:prstDash val="solid"/>
            <a:miter/>
          </a:ln>
        </p:spPr>
      </p:sp>
      <p:sp>
        <p:nvSpPr>
          <p:cNvPr id="12" name="TextBox 12"/>
          <p:cNvSpPr txBox="1"/>
          <p:nvPr/>
        </p:nvSpPr>
        <p:spPr>
          <a:xfrm>
            <a:off x="1593276" y="3658602"/>
            <a:ext cx="2380078" cy="1360955"/>
          </a:xfrm>
          <a:prstGeom prst="rect">
            <a:avLst/>
          </a:prstGeom>
        </p:spPr>
        <p:txBody>
          <a:bodyPr lIns="0" tIns="0" rIns="0" bIns="0" rtlCol="0" anchor="ctr"/>
          <a:lstStyle/>
          <a:p>
            <a:pPr algn="ctr">
              <a:lnSpc>
                <a:spcPts val="3779"/>
              </a:lnSpc>
            </a:pPr>
            <a:r>
              <a:rPr lang="en-US" sz="2099" b="1" spc="209" dirty="0">
                <a:solidFill>
                  <a:srgbClr val="494949"/>
                </a:solidFill>
                <a:latin typeface="Source Han Sans JP Medium"/>
                <a:ea typeface="Source Han Sans JP Medium"/>
                <a:cs typeface="Source Han Sans JP Medium"/>
                <a:sym typeface="Source Han Sans JP Medium"/>
              </a:rPr>
              <a:t>予約</a:t>
            </a:r>
          </a:p>
        </p:txBody>
      </p:sp>
      <p:sp>
        <p:nvSpPr>
          <p:cNvPr id="14" name="Freeform 14"/>
          <p:cNvSpPr/>
          <p:nvPr/>
        </p:nvSpPr>
        <p:spPr>
          <a:xfrm>
            <a:off x="2596905" y="5356479"/>
            <a:ext cx="2095493" cy="735711"/>
          </a:xfrm>
          <a:custGeom>
            <a:avLst/>
            <a:gdLst/>
            <a:ahLst/>
            <a:cxnLst/>
            <a:rect l="l" t="t" r="r" b="b"/>
            <a:pathLst>
              <a:path w="551899" h="193768">
                <a:moveTo>
                  <a:pt x="18473" y="0"/>
                </a:moveTo>
                <a:lnTo>
                  <a:pt x="533427" y="0"/>
                </a:lnTo>
                <a:cubicBezTo>
                  <a:pt x="538326" y="0"/>
                  <a:pt x="543025" y="1946"/>
                  <a:pt x="546489" y="5411"/>
                </a:cubicBezTo>
                <a:cubicBezTo>
                  <a:pt x="549953" y="8875"/>
                  <a:pt x="551899" y="13574"/>
                  <a:pt x="551899" y="18473"/>
                </a:cubicBezTo>
                <a:lnTo>
                  <a:pt x="551899" y="175295"/>
                </a:lnTo>
                <a:cubicBezTo>
                  <a:pt x="551899" y="185497"/>
                  <a:pt x="543629" y="193768"/>
                  <a:pt x="533427" y="193768"/>
                </a:cubicBezTo>
                <a:lnTo>
                  <a:pt x="18473" y="193768"/>
                </a:lnTo>
                <a:cubicBezTo>
                  <a:pt x="8271" y="193768"/>
                  <a:pt x="0" y="185497"/>
                  <a:pt x="0" y="175295"/>
                </a:cubicBezTo>
                <a:lnTo>
                  <a:pt x="0" y="18473"/>
                </a:lnTo>
                <a:cubicBezTo>
                  <a:pt x="0" y="8271"/>
                  <a:pt x="8271" y="0"/>
                  <a:pt x="18473" y="0"/>
                </a:cubicBezTo>
                <a:close/>
              </a:path>
            </a:pathLst>
          </a:custGeom>
          <a:solidFill>
            <a:srgbClr val="FFFFFF"/>
          </a:solidFill>
          <a:ln w="19050" cap="sq">
            <a:solidFill>
              <a:srgbClr val="A49578"/>
            </a:solidFill>
            <a:prstDash val="solid"/>
            <a:miter/>
          </a:ln>
        </p:spPr>
      </p:sp>
      <p:sp>
        <p:nvSpPr>
          <p:cNvPr id="15" name="TextBox 15"/>
          <p:cNvSpPr txBox="1"/>
          <p:nvPr/>
        </p:nvSpPr>
        <p:spPr>
          <a:xfrm>
            <a:off x="2596905" y="5345885"/>
            <a:ext cx="2095493" cy="724147"/>
          </a:xfrm>
          <a:prstGeom prst="rect">
            <a:avLst/>
          </a:prstGeom>
        </p:spPr>
        <p:txBody>
          <a:bodyPr lIns="0" tIns="0" rIns="0" bIns="0" rtlCol="0" anchor="ctr"/>
          <a:lstStyle/>
          <a:p>
            <a:pPr algn="ctr">
              <a:lnSpc>
                <a:spcPts val="2880"/>
              </a:lnSpc>
            </a:pPr>
            <a:r>
              <a:rPr lang="en-US" sz="1800" b="1" spc="179" dirty="0" err="1">
                <a:solidFill>
                  <a:srgbClr val="494949"/>
                </a:solidFill>
                <a:latin typeface="Source Han Sans JP Medium"/>
                <a:ea typeface="Source Han Sans JP Medium"/>
                <a:cs typeface="Source Han Sans JP Medium"/>
                <a:sym typeface="Source Han Sans JP Medium"/>
              </a:rPr>
              <a:t>予約フォーム</a:t>
            </a:r>
            <a:endParaRPr lang="en-US" sz="1800" b="1" spc="179" dirty="0">
              <a:solidFill>
                <a:srgbClr val="494949"/>
              </a:solidFill>
              <a:latin typeface="Source Han Sans JP Medium"/>
              <a:ea typeface="Source Han Sans JP Medium"/>
              <a:cs typeface="Source Han Sans JP Medium"/>
              <a:sym typeface="Source Han Sans JP Medium"/>
            </a:endParaRPr>
          </a:p>
        </p:txBody>
      </p:sp>
      <p:sp>
        <p:nvSpPr>
          <p:cNvPr id="17" name="Freeform 17"/>
          <p:cNvSpPr/>
          <p:nvPr/>
        </p:nvSpPr>
        <p:spPr>
          <a:xfrm>
            <a:off x="2596905" y="6365309"/>
            <a:ext cx="2095493" cy="735711"/>
          </a:xfrm>
          <a:custGeom>
            <a:avLst/>
            <a:gdLst/>
            <a:ahLst/>
            <a:cxnLst/>
            <a:rect l="l" t="t" r="r" b="b"/>
            <a:pathLst>
              <a:path w="551899" h="193768">
                <a:moveTo>
                  <a:pt x="18473" y="0"/>
                </a:moveTo>
                <a:lnTo>
                  <a:pt x="533427" y="0"/>
                </a:lnTo>
                <a:cubicBezTo>
                  <a:pt x="538326" y="0"/>
                  <a:pt x="543025" y="1946"/>
                  <a:pt x="546489" y="5411"/>
                </a:cubicBezTo>
                <a:cubicBezTo>
                  <a:pt x="549953" y="8875"/>
                  <a:pt x="551899" y="13574"/>
                  <a:pt x="551899" y="18473"/>
                </a:cubicBezTo>
                <a:lnTo>
                  <a:pt x="551899" y="175295"/>
                </a:lnTo>
                <a:cubicBezTo>
                  <a:pt x="551899" y="185497"/>
                  <a:pt x="543629" y="193768"/>
                  <a:pt x="533427" y="193768"/>
                </a:cubicBezTo>
                <a:lnTo>
                  <a:pt x="18473" y="193768"/>
                </a:lnTo>
                <a:cubicBezTo>
                  <a:pt x="8271" y="193768"/>
                  <a:pt x="0" y="185497"/>
                  <a:pt x="0" y="175295"/>
                </a:cubicBezTo>
                <a:lnTo>
                  <a:pt x="0" y="18473"/>
                </a:lnTo>
                <a:cubicBezTo>
                  <a:pt x="0" y="8271"/>
                  <a:pt x="8271" y="0"/>
                  <a:pt x="18473" y="0"/>
                </a:cubicBezTo>
                <a:close/>
              </a:path>
            </a:pathLst>
          </a:custGeom>
          <a:solidFill>
            <a:srgbClr val="FFFFFF"/>
          </a:solidFill>
          <a:ln w="19050" cap="sq">
            <a:solidFill>
              <a:srgbClr val="A49578"/>
            </a:solidFill>
            <a:prstDash val="solid"/>
            <a:miter/>
          </a:ln>
        </p:spPr>
      </p:sp>
      <p:sp>
        <p:nvSpPr>
          <p:cNvPr id="18" name="TextBox 18"/>
          <p:cNvSpPr txBox="1"/>
          <p:nvPr/>
        </p:nvSpPr>
        <p:spPr>
          <a:xfrm>
            <a:off x="2636185" y="6213613"/>
            <a:ext cx="2095493" cy="1025032"/>
          </a:xfrm>
          <a:prstGeom prst="rect">
            <a:avLst/>
          </a:prstGeom>
        </p:spPr>
        <p:txBody>
          <a:bodyPr lIns="0" tIns="0" rIns="0" bIns="0" rtlCol="0" anchor="ctr"/>
          <a:lstStyle/>
          <a:p>
            <a:pPr algn="ctr">
              <a:lnSpc>
                <a:spcPts val="2880"/>
              </a:lnSpc>
            </a:pPr>
            <a:r>
              <a:rPr lang="en-US" sz="1800" b="1" spc="179" dirty="0">
                <a:solidFill>
                  <a:srgbClr val="494949"/>
                </a:solidFill>
                <a:latin typeface="Source Han Sans JP Medium"/>
                <a:ea typeface="Source Han Sans JP Medium"/>
                <a:cs typeface="Source Han Sans JP Medium"/>
                <a:sym typeface="Source Han Sans JP Medium"/>
              </a:rPr>
              <a:t>LINE</a:t>
            </a:r>
          </a:p>
        </p:txBody>
      </p:sp>
      <p:sp>
        <p:nvSpPr>
          <p:cNvPr id="20" name="Freeform 20"/>
          <p:cNvSpPr/>
          <p:nvPr/>
        </p:nvSpPr>
        <p:spPr>
          <a:xfrm>
            <a:off x="2636185" y="7339010"/>
            <a:ext cx="2095493" cy="735711"/>
          </a:xfrm>
          <a:custGeom>
            <a:avLst/>
            <a:gdLst/>
            <a:ahLst/>
            <a:cxnLst/>
            <a:rect l="l" t="t" r="r" b="b"/>
            <a:pathLst>
              <a:path w="551899" h="193768">
                <a:moveTo>
                  <a:pt x="18473" y="0"/>
                </a:moveTo>
                <a:lnTo>
                  <a:pt x="533427" y="0"/>
                </a:lnTo>
                <a:cubicBezTo>
                  <a:pt x="538326" y="0"/>
                  <a:pt x="543025" y="1946"/>
                  <a:pt x="546489" y="5411"/>
                </a:cubicBezTo>
                <a:cubicBezTo>
                  <a:pt x="549953" y="8875"/>
                  <a:pt x="551899" y="13574"/>
                  <a:pt x="551899" y="18473"/>
                </a:cubicBezTo>
                <a:lnTo>
                  <a:pt x="551899" y="175295"/>
                </a:lnTo>
                <a:cubicBezTo>
                  <a:pt x="551899" y="185497"/>
                  <a:pt x="543629" y="193768"/>
                  <a:pt x="533427" y="193768"/>
                </a:cubicBezTo>
                <a:lnTo>
                  <a:pt x="18473" y="193768"/>
                </a:lnTo>
                <a:cubicBezTo>
                  <a:pt x="8271" y="193768"/>
                  <a:pt x="0" y="185497"/>
                  <a:pt x="0" y="175295"/>
                </a:cubicBezTo>
                <a:lnTo>
                  <a:pt x="0" y="18473"/>
                </a:lnTo>
                <a:cubicBezTo>
                  <a:pt x="0" y="8271"/>
                  <a:pt x="8271" y="0"/>
                  <a:pt x="18473" y="0"/>
                </a:cubicBezTo>
                <a:close/>
              </a:path>
            </a:pathLst>
          </a:custGeom>
          <a:solidFill>
            <a:srgbClr val="FFFFFF"/>
          </a:solidFill>
          <a:ln w="19050" cap="sq">
            <a:solidFill>
              <a:srgbClr val="A49578"/>
            </a:solidFill>
            <a:prstDash val="solid"/>
            <a:miter/>
          </a:ln>
        </p:spPr>
      </p:sp>
      <p:sp>
        <p:nvSpPr>
          <p:cNvPr id="21" name="TextBox 21"/>
          <p:cNvSpPr txBox="1"/>
          <p:nvPr/>
        </p:nvSpPr>
        <p:spPr>
          <a:xfrm>
            <a:off x="2596905" y="7102571"/>
            <a:ext cx="2095493" cy="1025032"/>
          </a:xfrm>
          <a:prstGeom prst="rect">
            <a:avLst/>
          </a:prstGeom>
        </p:spPr>
        <p:txBody>
          <a:bodyPr lIns="0" tIns="0" rIns="0" bIns="0" rtlCol="0" anchor="ctr"/>
          <a:lstStyle/>
          <a:p>
            <a:pPr algn="ctr">
              <a:lnSpc>
                <a:spcPts val="2880"/>
              </a:lnSpc>
            </a:pPr>
            <a:r>
              <a:rPr lang="en-US" sz="1800" b="1" spc="179">
                <a:solidFill>
                  <a:srgbClr val="494949"/>
                </a:solidFill>
                <a:latin typeface="Source Han Sans JP Medium"/>
                <a:ea typeface="Source Han Sans JP Medium"/>
                <a:cs typeface="Source Han Sans JP Medium"/>
                <a:sym typeface="Source Han Sans JP Medium"/>
              </a:rPr>
              <a:t>電話番号</a:t>
            </a:r>
          </a:p>
        </p:txBody>
      </p:sp>
      <p:sp>
        <p:nvSpPr>
          <p:cNvPr id="22" name="AutoShape 22"/>
          <p:cNvSpPr/>
          <p:nvPr/>
        </p:nvSpPr>
        <p:spPr>
          <a:xfrm flipH="1">
            <a:off x="16552258" y="3394271"/>
            <a:ext cx="2" cy="494831"/>
          </a:xfrm>
          <a:prstGeom prst="line">
            <a:avLst/>
          </a:prstGeom>
          <a:ln w="19050" cap="flat">
            <a:solidFill>
              <a:srgbClr val="A49578"/>
            </a:solidFill>
            <a:prstDash val="solid"/>
            <a:headEnd type="none" w="sm" len="sm"/>
            <a:tailEnd type="none" w="sm" len="sm"/>
          </a:ln>
        </p:spPr>
      </p:sp>
      <p:sp>
        <p:nvSpPr>
          <p:cNvPr id="23" name="AutoShape 23"/>
          <p:cNvSpPr/>
          <p:nvPr/>
        </p:nvSpPr>
        <p:spPr>
          <a:xfrm>
            <a:off x="10137037" y="3411581"/>
            <a:ext cx="17587" cy="457031"/>
          </a:xfrm>
          <a:custGeom>
            <a:avLst/>
            <a:gdLst>
              <a:gd name="connsiteX0" fmla="*/ 0 w 10000"/>
              <a:gd name="connsiteY0" fmla="*/ 0 h 10000"/>
              <a:gd name="connsiteX1" fmla="*/ 10000 w 10000"/>
              <a:gd name="connsiteY1" fmla="*/ 10000 h 10000"/>
              <a:gd name="connsiteX0" fmla="*/ 0 w 87935000"/>
              <a:gd name="connsiteY0" fmla="*/ 0 h 10834"/>
              <a:gd name="connsiteX1" fmla="*/ 87935000 w 87935000"/>
              <a:gd name="connsiteY1" fmla="*/ 10834 h 10834"/>
            </a:gdLst>
            <a:ahLst/>
            <a:cxnLst>
              <a:cxn ang="0">
                <a:pos x="connsiteX0" y="connsiteY0"/>
              </a:cxn>
              <a:cxn ang="0">
                <a:pos x="connsiteX1" y="connsiteY1"/>
              </a:cxn>
            </a:cxnLst>
            <a:rect l="l" t="t" r="r" b="b"/>
            <a:pathLst>
              <a:path w="87935000" h="10834">
                <a:moveTo>
                  <a:pt x="0" y="0"/>
                </a:moveTo>
                <a:cubicBezTo>
                  <a:pt x="3333" y="3333"/>
                  <a:pt x="87931667" y="7501"/>
                  <a:pt x="87935000" y="10834"/>
                </a:cubicBezTo>
              </a:path>
            </a:pathLst>
          </a:custGeom>
          <a:ln w="19050" cap="flat">
            <a:solidFill>
              <a:srgbClr val="A49578"/>
            </a:solidFill>
            <a:prstDash val="solid"/>
            <a:headEnd type="none" w="sm" len="sm"/>
            <a:tailEnd type="none" w="sm" len="sm"/>
          </a:ln>
        </p:spPr>
      </p:sp>
      <p:sp>
        <p:nvSpPr>
          <p:cNvPr id="24" name="TextBox 24"/>
          <p:cNvSpPr txBox="1"/>
          <p:nvPr/>
        </p:nvSpPr>
        <p:spPr>
          <a:xfrm>
            <a:off x="1507498" y="838200"/>
            <a:ext cx="14291811" cy="794386"/>
          </a:xfrm>
          <a:prstGeom prst="rect">
            <a:avLst/>
          </a:prstGeom>
        </p:spPr>
        <p:txBody>
          <a:bodyPr lIns="0" tIns="0" rIns="0" bIns="0" rtlCol="0" anchor="t">
            <a:spAutoFit/>
          </a:bodyPr>
          <a:lstStyle/>
          <a:p>
            <a:pPr algn="l">
              <a:lnSpc>
                <a:spcPts val="6719"/>
              </a:lnSpc>
              <a:spcBef>
                <a:spcPct val="0"/>
              </a:spcBef>
            </a:pPr>
            <a:r>
              <a:rPr lang="en-US" sz="3999" b="1" spc="599">
                <a:solidFill>
                  <a:srgbClr val="494949"/>
                </a:solidFill>
                <a:latin typeface="Source Han Sans JP Medium"/>
                <a:ea typeface="Source Han Sans JP Medium"/>
                <a:cs typeface="Source Han Sans JP Medium"/>
                <a:sym typeface="Source Han Sans JP Medium"/>
              </a:rPr>
              <a:t>サイトマップ</a:t>
            </a:r>
          </a:p>
        </p:txBody>
      </p:sp>
      <p:sp>
        <p:nvSpPr>
          <p:cNvPr id="25" name="AutoShape 25"/>
          <p:cNvSpPr/>
          <p:nvPr/>
        </p:nvSpPr>
        <p:spPr>
          <a:xfrm flipV="1">
            <a:off x="2216717" y="3374120"/>
            <a:ext cx="14341404" cy="75521"/>
          </a:xfrm>
          <a:prstGeom prst="line">
            <a:avLst/>
          </a:prstGeom>
          <a:ln w="19050" cap="flat">
            <a:solidFill>
              <a:srgbClr val="A49578"/>
            </a:solidFill>
            <a:prstDash val="solid"/>
            <a:headEnd type="none" w="sm" len="sm"/>
            <a:tailEnd type="none" w="sm" len="sm"/>
          </a:ln>
        </p:spPr>
      </p:sp>
      <p:sp>
        <p:nvSpPr>
          <p:cNvPr id="34" name="Freeform 34"/>
          <p:cNvSpPr/>
          <p:nvPr/>
        </p:nvSpPr>
        <p:spPr>
          <a:xfrm>
            <a:off x="8653404" y="3884626"/>
            <a:ext cx="3133505" cy="926971"/>
          </a:xfrm>
          <a:custGeom>
            <a:avLst/>
            <a:gdLst/>
            <a:ahLst/>
            <a:cxnLst/>
            <a:rect l="l" t="t" r="r" b="b"/>
            <a:pathLst>
              <a:path w="825285" h="244140">
                <a:moveTo>
                  <a:pt x="12353" y="0"/>
                </a:moveTo>
                <a:lnTo>
                  <a:pt x="812932" y="0"/>
                </a:lnTo>
                <a:cubicBezTo>
                  <a:pt x="819754" y="0"/>
                  <a:pt x="825285" y="5531"/>
                  <a:pt x="825285" y="12353"/>
                </a:cubicBezTo>
                <a:lnTo>
                  <a:pt x="825285" y="231787"/>
                </a:lnTo>
                <a:cubicBezTo>
                  <a:pt x="825285" y="238610"/>
                  <a:pt x="819754" y="244140"/>
                  <a:pt x="812932" y="244140"/>
                </a:cubicBezTo>
                <a:lnTo>
                  <a:pt x="12353" y="244140"/>
                </a:lnTo>
                <a:cubicBezTo>
                  <a:pt x="5531" y="244140"/>
                  <a:pt x="0" y="238610"/>
                  <a:pt x="0" y="231787"/>
                </a:cubicBezTo>
                <a:lnTo>
                  <a:pt x="0" y="12353"/>
                </a:lnTo>
                <a:cubicBezTo>
                  <a:pt x="0" y="5531"/>
                  <a:pt x="5531" y="0"/>
                  <a:pt x="12353" y="0"/>
                </a:cubicBezTo>
                <a:close/>
              </a:path>
            </a:pathLst>
          </a:custGeom>
          <a:solidFill>
            <a:srgbClr val="FFFFFF"/>
          </a:solidFill>
          <a:ln w="19050" cap="sq">
            <a:solidFill>
              <a:srgbClr val="A49578"/>
            </a:solidFill>
            <a:prstDash val="solid"/>
            <a:miter/>
          </a:ln>
        </p:spPr>
      </p:sp>
      <p:sp>
        <p:nvSpPr>
          <p:cNvPr id="35" name="TextBox 35"/>
          <p:cNvSpPr txBox="1"/>
          <p:nvPr/>
        </p:nvSpPr>
        <p:spPr>
          <a:xfrm>
            <a:off x="8691042" y="3985792"/>
            <a:ext cx="3133505" cy="735834"/>
          </a:xfrm>
          <a:prstGeom prst="rect">
            <a:avLst/>
          </a:prstGeom>
        </p:spPr>
        <p:txBody>
          <a:bodyPr lIns="0" tIns="0" rIns="0" bIns="0" rtlCol="0" anchor="ctr"/>
          <a:lstStyle/>
          <a:p>
            <a:pPr algn="ctr">
              <a:lnSpc>
                <a:spcPts val="3779"/>
              </a:lnSpc>
            </a:pPr>
            <a:r>
              <a:rPr lang="en-US" sz="2099" b="1" spc="209" dirty="0">
                <a:solidFill>
                  <a:srgbClr val="494949"/>
                </a:solidFill>
                <a:latin typeface="Source Han Sans JP Medium"/>
                <a:ea typeface="Source Han Sans JP Medium"/>
                <a:cs typeface="Source Han Sans JP Medium"/>
                <a:sym typeface="Source Han Sans JP Medium"/>
              </a:rPr>
              <a:t>プラン・コース紹介</a:t>
            </a:r>
          </a:p>
        </p:txBody>
      </p:sp>
      <p:sp>
        <p:nvSpPr>
          <p:cNvPr id="37" name="Freeform 37"/>
          <p:cNvSpPr/>
          <p:nvPr/>
        </p:nvSpPr>
        <p:spPr>
          <a:xfrm>
            <a:off x="12525110" y="5356601"/>
            <a:ext cx="2668309" cy="735466"/>
          </a:xfrm>
          <a:custGeom>
            <a:avLst/>
            <a:gdLst/>
            <a:ahLst/>
            <a:cxnLst/>
            <a:rect l="l" t="t" r="r" b="b"/>
            <a:pathLst>
              <a:path w="702765" h="193703">
                <a:moveTo>
                  <a:pt x="14507" y="0"/>
                </a:moveTo>
                <a:lnTo>
                  <a:pt x="688257" y="0"/>
                </a:lnTo>
                <a:cubicBezTo>
                  <a:pt x="692105" y="0"/>
                  <a:pt x="695795" y="1528"/>
                  <a:pt x="698516" y="4249"/>
                </a:cubicBezTo>
                <a:cubicBezTo>
                  <a:pt x="701236" y="6970"/>
                  <a:pt x="702765" y="10660"/>
                  <a:pt x="702765" y="14507"/>
                </a:cubicBezTo>
                <a:lnTo>
                  <a:pt x="702765" y="179196"/>
                </a:lnTo>
                <a:cubicBezTo>
                  <a:pt x="702765" y="183043"/>
                  <a:pt x="701236" y="186733"/>
                  <a:pt x="698516" y="189454"/>
                </a:cubicBezTo>
                <a:cubicBezTo>
                  <a:pt x="695795" y="192174"/>
                  <a:pt x="692105" y="193703"/>
                  <a:pt x="688257" y="193703"/>
                </a:cubicBezTo>
                <a:lnTo>
                  <a:pt x="14507" y="193703"/>
                </a:lnTo>
                <a:cubicBezTo>
                  <a:pt x="10660" y="193703"/>
                  <a:pt x="6970" y="192174"/>
                  <a:pt x="4249" y="189454"/>
                </a:cubicBezTo>
                <a:cubicBezTo>
                  <a:pt x="1528" y="186733"/>
                  <a:pt x="0" y="183043"/>
                  <a:pt x="0" y="179196"/>
                </a:cubicBezTo>
                <a:lnTo>
                  <a:pt x="0" y="14507"/>
                </a:lnTo>
                <a:cubicBezTo>
                  <a:pt x="0" y="10660"/>
                  <a:pt x="1528" y="6970"/>
                  <a:pt x="4249" y="4249"/>
                </a:cubicBezTo>
                <a:cubicBezTo>
                  <a:pt x="6970" y="1528"/>
                  <a:pt x="10660" y="0"/>
                  <a:pt x="14507" y="0"/>
                </a:cubicBezTo>
                <a:close/>
              </a:path>
            </a:pathLst>
          </a:custGeom>
          <a:solidFill>
            <a:srgbClr val="FFFFFF"/>
          </a:solidFill>
          <a:ln w="19050" cap="sq">
            <a:solidFill>
              <a:srgbClr val="A49578"/>
            </a:solidFill>
            <a:prstDash val="solid"/>
            <a:miter/>
          </a:ln>
        </p:spPr>
      </p:sp>
      <p:sp>
        <p:nvSpPr>
          <p:cNvPr id="38" name="TextBox 38"/>
          <p:cNvSpPr txBox="1"/>
          <p:nvPr/>
        </p:nvSpPr>
        <p:spPr>
          <a:xfrm>
            <a:off x="12485830" y="5188825"/>
            <a:ext cx="2668309" cy="1024788"/>
          </a:xfrm>
          <a:prstGeom prst="rect">
            <a:avLst/>
          </a:prstGeom>
        </p:spPr>
        <p:txBody>
          <a:bodyPr lIns="0" tIns="0" rIns="0" bIns="0" rtlCol="0" anchor="ctr"/>
          <a:lstStyle/>
          <a:p>
            <a:pPr algn="ctr">
              <a:lnSpc>
                <a:spcPts val="2880"/>
              </a:lnSpc>
            </a:pPr>
            <a:r>
              <a:rPr lang="en-US" sz="1800" b="1" spc="179" dirty="0">
                <a:solidFill>
                  <a:srgbClr val="494949"/>
                </a:solidFill>
                <a:latin typeface="Source Han Sans JP"/>
                <a:ea typeface="Source Han Sans JP"/>
                <a:cs typeface="Source Han Sans JP"/>
                <a:sym typeface="Source Han Sans JP"/>
              </a:rPr>
              <a:t>院長</a:t>
            </a:r>
          </a:p>
        </p:txBody>
      </p:sp>
      <p:sp>
        <p:nvSpPr>
          <p:cNvPr id="40" name="Freeform 40"/>
          <p:cNvSpPr/>
          <p:nvPr/>
        </p:nvSpPr>
        <p:spPr>
          <a:xfrm>
            <a:off x="15907953" y="5356479"/>
            <a:ext cx="2095493" cy="735711"/>
          </a:xfrm>
          <a:custGeom>
            <a:avLst/>
            <a:gdLst/>
            <a:ahLst/>
            <a:cxnLst/>
            <a:rect l="l" t="t" r="r" b="b"/>
            <a:pathLst>
              <a:path w="551899" h="193768">
                <a:moveTo>
                  <a:pt x="18473" y="0"/>
                </a:moveTo>
                <a:lnTo>
                  <a:pt x="533427" y="0"/>
                </a:lnTo>
                <a:cubicBezTo>
                  <a:pt x="538326" y="0"/>
                  <a:pt x="543025" y="1946"/>
                  <a:pt x="546489" y="5411"/>
                </a:cubicBezTo>
                <a:cubicBezTo>
                  <a:pt x="549953" y="8875"/>
                  <a:pt x="551899" y="13574"/>
                  <a:pt x="551899" y="18473"/>
                </a:cubicBezTo>
                <a:lnTo>
                  <a:pt x="551899" y="175295"/>
                </a:lnTo>
                <a:cubicBezTo>
                  <a:pt x="551899" y="185497"/>
                  <a:pt x="543629" y="193768"/>
                  <a:pt x="533427" y="193768"/>
                </a:cubicBezTo>
                <a:lnTo>
                  <a:pt x="18473" y="193768"/>
                </a:lnTo>
                <a:cubicBezTo>
                  <a:pt x="8271" y="193768"/>
                  <a:pt x="0" y="185497"/>
                  <a:pt x="0" y="175295"/>
                </a:cubicBezTo>
                <a:lnTo>
                  <a:pt x="0" y="18473"/>
                </a:lnTo>
                <a:cubicBezTo>
                  <a:pt x="0" y="8271"/>
                  <a:pt x="8271" y="0"/>
                  <a:pt x="18473" y="0"/>
                </a:cubicBezTo>
                <a:close/>
              </a:path>
            </a:pathLst>
          </a:custGeom>
          <a:solidFill>
            <a:srgbClr val="FFFFFF"/>
          </a:solidFill>
          <a:ln w="19050" cap="sq">
            <a:solidFill>
              <a:srgbClr val="A49578"/>
            </a:solidFill>
            <a:prstDash val="solid"/>
            <a:miter/>
          </a:ln>
        </p:spPr>
      </p:sp>
      <p:sp>
        <p:nvSpPr>
          <p:cNvPr id="41" name="TextBox 41"/>
          <p:cNvSpPr txBox="1"/>
          <p:nvPr/>
        </p:nvSpPr>
        <p:spPr>
          <a:xfrm>
            <a:off x="15907953" y="5223457"/>
            <a:ext cx="2095493" cy="890889"/>
          </a:xfrm>
          <a:prstGeom prst="rect">
            <a:avLst/>
          </a:prstGeom>
        </p:spPr>
        <p:txBody>
          <a:bodyPr lIns="0" tIns="0" rIns="0" bIns="0" rtlCol="0" anchor="ctr"/>
          <a:lstStyle/>
          <a:p>
            <a:pPr algn="ctr">
              <a:lnSpc>
                <a:spcPts val="2880"/>
              </a:lnSpc>
            </a:pPr>
            <a:r>
              <a:rPr lang="en-US" sz="1800" b="1" spc="179" dirty="0">
                <a:solidFill>
                  <a:srgbClr val="494949"/>
                </a:solidFill>
                <a:latin typeface="Source Han Sans JP Medium"/>
                <a:ea typeface="Source Han Sans JP Medium"/>
                <a:cs typeface="Source Han Sans JP Medium"/>
                <a:sym typeface="Source Han Sans JP Medium"/>
              </a:rPr>
              <a:t>店舗詳細</a:t>
            </a:r>
          </a:p>
        </p:txBody>
      </p:sp>
      <p:sp>
        <p:nvSpPr>
          <p:cNvPr id="43" name="Freeform 43"/>
          <p:cNvSpPr/>
          <p:nvPr/>
        </p:nvSpPr>
        <p:spPr>
          <a:xfrm>
            <a:off x="15418477" y="3874258"/>
            <a:ext cx="2175798" cy="926971"/>
          </a:xfrm>
          <a:custGeom>
            <a:avLst/>
            <a:gdLst/>
            <a:ahLst/>
            <a:cxnLst/>
            <a:rect l="l" t="t" r="r" b="b"/>
            <a:pathLst>
              <a:path w="573050" h="244140">
                <a:moveTo>
                  <a:pt x="17791" y="0"/>
                </a:moveTo>
                <a:lnTo>
                  <a:pt x="555259" y="0"/>
                </a:lnTo>
                <a:cubicBezTo>
                  <a:pt x="559977" y="0"/>
                  <a:pt x="564502" y="1874"/>
                  <a:pt x="567839" y="5211"/>
                </a:cubicBezTo>
                <a:cubicBezTo>
                  <a:pt x="571175" y="8547"/>
                  <a:pt x="573050" y="13073"/>
                  <a:pt x="573050" y="17791"/>
                </a:cubicBezTo>
                <a:lnTo>
                  <a:pt x="573050" y="226349"/>
                </a:lnTo>
                <a:cubicBezTo>
                  <a:pt x="573050" y="236175"/>
                  <a:pt x="565084" y="244140"/>
                  <a:pt x="555259" y="244140"/>
                </a:cubicBezTo>
                <a:lnTo>
                  <a:pt x="17791" y="244140"/>
                </a:lnTo>
                <a:cubicBezTo>
                  <a:pt x="7965" y="244140"/>
                  <a:pt x="0" y="236175"/>
                  <a:pt x="0" y="226349"/>
                </a:cubicBezTo>
                <a:lnTo>
                  <a:pt x="0" y="17791"/>
                </a:lnTo>
                <a:cubicBezTo>
                  <a:pt x="0" y="7965"/>
                  <a:pt x="7965" y="0"/>
                  <a:pt x="17791" y="0"/>
                </a:cubicBezTo>
                <a:close/>
              </a:path>
            </a:pathLst>
          </a:custGeom>
          <a:solidFill>
            <a:srgbClr val="FFFFFF"/>
          </a:solidFill>
          <a:ln w="19050" cap="sq">
            <a:solidFill>
              <a:srgbClr val="A49578"/>
            </a:solidFill>
            <a:prstDash val="solid"/>
            <a:miter/>
          </a:ln>
        </p:spPr>
      </p:sp>
      <p:sp>
        <p:nvSpPr>
          <p:cNvPr id="44" name="TextBox 44"/>
          <p:cNvSpPr txBox="1"/>
          <p:nvPr/>
        </p:nvSpPr>
        <p:spPr>
          <a:xfrm>
            <a:off x="15464359" y="3962559"/>
            <a:ext cx="2175798" cy="771105"/>
          </a:xfrm>
          <a:prstGeom prst="rect">
            <a:avLst/>
          </a:prstGeom>
        </p:spPr>
        <p:txBody>
          <a:bodyPr lIns="0" tIns="0" rIns="0" bIns="0" rtlCol="0" anchor="ctr"/>
          <a:lstStyle/>
          <a:p>
            <a:pPr algn="ctr">
              <a:lnSpc>
                <a:spcPts val="3779"/>
              </a:lnSpc>
            </a:pPr>
            <a:r>
              <a:rPr lang="en-US" sz="2099" b="1" spc="209" dirty="0">
                <a:solidFill>
                  <a:srgbClr val="494949"/>
                </a:solidFill>
                <a:latin typeface="Source Han Sans JP Medium"/>
                <a:ea typeface="Source Han Sans JP Medium"/>
                <a:cs typeface="Source Han Sans JP Medium"/>
                <a:sym typeface="Source Han Sans JP Medium"/>
              </a:rPr>
              <a:t>店舗紹介</a:t>
            </a:r>
          </a:p>
        </p:txBody>
      </p:sp>
      <p:sp>
        <p:nvSpPr>
          <p:cNvPr id="46" name="Freeform 46"/>
          <p:cNvSpPr/>
          <p:nvPr/>
        </p:nvSpPr>
        <p:spPr>
          <a:xfrm>
            <a:off x="12188310" y="3884626"/>
            <a:ext cx="2389034" cy="926971"/>
          </a:xfrm>
          <a:custGeom>
            <a:avLst/>
            <a:gdLst/>
            <a:ahLst/>
            <a:cxnLst/>
            <a:rect l="l" t="t" r="r" b="b"/>
            <a:pathLst>
              <a:path w="629210" h="244140">
                <a:moveTo>
                  <a:pt x="16203" y="0"/>
                </a:moveTo>
                <a:lnTo>
                  <a:pt x="613007" y="0"/>
                </a:lnTo>
                <a:cubicBezTo>
                  <a:pt x="621956" y="0"/>
                  <a:pt x="629210" y="7254"/>
                  <a:pt x="629210" y="16203"/>
                </a:cubicBezTo>
                <a:lnTo>
                  <a:pt x="629210" y="227937"/>
                </a:lnTo>
                <a:cubicBezTo>
                  <a:pt x="629210" y="232235"/>
                  <a:pt x="627503" y="236356"/>
                  <a:pt x="624465" y="239395"/>
                </a:cubicBezTo>
                <a:cubicBezTo>
                  <a:pt x="621426" y="242433"/>
                  <a:pt x="617305" y="244140"/>
                  <a:pt x="613007" y="244140"/>
                </a:cubicBezTo>
                <a:lnTo>
                  <a:pt x="16203" y="244140"/>
                </a:lnTo>
                <a:cubicBezTo>
                  <a:pt x="11906" y="244140"/>
                  <a:pt x="7784" y="242433"/>
                  <a:pt x="4746" y="239395"/>
                </a:cubicBezTo>
                <a:cubicBezTo>
                  <a:pt x="1707" y="236356"/>
                  <a:pt x="0" y="232235"/>
                  <a:pt x="0" y="227937"/>
                </a:cubicBezTo>
                <a:lnTo>
                  <a:pt x="0" y="16203"/>
                </a:lnTo>
                <a:cubicBezTo>
                  <a:pt x="0" y="11906"/>
                  <a:pt x="1707" y="7784"/>
                  <a:pt x="4746" y="4746"/>
                </a:cubicBezTo>
                <a:cubicBezTo>
                  <a:pt x="7784" y="1707"/>
                  <a:pt x="11906" y="0"/>
                  <a:pt x="16203" y="0"/>
                </a:cubicBezTo>
                <a:close/>
              </a:path>
            </a:pathLst>
          </a:custGeom>
          <a:solidFill>
            <a:srgbClr val="FFFFFF"/>
          </a:solidFill>
          <a:ln w="19050" cap="sq">
            <a:solidFill>
              <a:srgbClr val="A49578"/>
            </a:solidFill>
            <a:prstDash val="solid"/>
            <a:miter/>
          </a:ln>
        </p:spPr>
      </p:sp>
      <p:sp>
        <p:nvSpPr>
          <p:cNvPr id="47" name="TextBox 47"/>
          <p:cNvSpPr txBox="1"/>
          <p:nvPr/>
        </p:nvSpPr>
        <p:spPr>
          <a:xfrm>
            <a:off x="12253012" y="3658602"/>
            <a:ext cx="2389034" cy="1360955"/>
          </a:xfrm>
          <a:prstGeom prst="rect">
            <a:avLst/>
          </a:prstGeom>
        </p:spPr>
        <p:txBody>
          <a:bodyPr lIns="0" tIns="0" rIns="0" bIns="0" rtlCol="0" anchor="ctr"/>
          <a:lstStyle/>
          <a:p>
            <a:pPr algn="ctr">
              <a:lnSpc>
                <a:spcPts val="3779"/>
              </a:lnSpc>
            </a:pPr>
            <a:r>
              <a:rPr lang="en-US" sz="2099" b="1" dirty="0">
                <a:solidFill>
                  <a:srgbClr val="494949"/>
                </a:solidFill>
                <a:latin typeface="Source Han Sans JP Medium"/>
                <a:ea typeface="Source Han Sans JP Medium"/>
                <a:cs typeface="Source Han Sans JP Medium"/>
                <a:sym typeface="Source Han Sans JP Medium"/>
              </a:rPr>
              <a:t>スタッフ紹介</a:t>
            </a:r>
          </a:p>
        </p:txBody>
      </p:sp>
      <p:sp>
        <p:nvSpPr>
          <p:cNvPr id="49" name="Freeform 49"/>
          <p:cNvSpPr/>
          <p:nvPr/>
        </p:nvSpPr>
        <p:spPr>
          <a:xfrm>
            <a:off x="12525110" y="6365309"/>
            <a:ext cx="2668309" cy="735711"/>
          </a:xfrm>
          <a:custGeom>
            <a:avLst/>
            <a:gdLst/>
            <a:ahLst/>
            <a:cxnLst/>
            <a:rect l="l" t="t" r="r" b="b"/>
            <a:pathLst>
              <a:path w="702765" h="193768">
                <a:moveTo>
                  <a:pt x="14507" y="0"/>
                </a:moveTo>
                <a:lnTo>
                  <a:pt x="688257" y="0"/>
                </a:lnTo>
                <a:cubicBezTo>
                  <a:pt x="692105" y="0"/>
                  <a:pt x="695795" y="1528"/>
                  <a:pt x="698516" y="4249"/>
                </a:cubicBezTo>
                <a:cubicBezTo>
                  <a:pt x="701236" y="6970"/>
                  <a:pt x="702765" y="10660"/>
                  <a:pt x="702765" y="14507"/>
                </a:cubicBezTo>
                <a:lnTo>
                  <a:pt x="702765" y="179260"/>
                </a:lnTo>
                <a:cubicBezTo>
                  <a:pt x="702765" y="183108"/>
                  <a:pt x="701236" y="186798"/>
                  <a:pt x="698516" y="189518"/>
                </a:cubicBezTo>
                <a:cubicBezTo>
                  <a:pt x="695795" y="192239"/>
                  <a:pt x="692105" y="193768"/>
                  <a:pt x="688257" y="193768"/>
                </a:cubicBezTo>
                <a:lnTo>
                  <a:pt x="14507" y="193768"/>
                </a:lnTo>
                <a:cubicBezTo>
                  <a:pt x="10660" y="193768"/>
                  <a:pt x="6970" y="192239"/>
                  <a:pt x="4249" y="189518"/>
                </a:cubicBezTo>
                <a:cubicBezTo>
                  <a:pt x="1528" y="186798"/>
                  <a:pt x="0" y="183108"/>
                  <a:pt x="0" y="179260"/>
                </a:cubicBezTo>
                <a:lnTo>
                  <a:pt x="0" y="14507"/>
                </a:lnTo>
                <a:cubicBezTo>
                  <a:pt x="0" y="10660"/>
                  <a:pt x="1528" y="6970"/>
                  <a:pt x="4249" y="4249"/>
                </a:cubicBezTo>
                <a:cubicBezTo>
                  <a:pt x="6970" y="1528"/>
                  <a:pt x="10660" y="0"/>
                  <a:pt x="14507" y="0"/>
                </a:cubicBezTo>
                <a:close/>
              </a:path>
            </a:pathLst>
          </a:custGeom>
          <a:solidFill>
            <a:srgbClr val="FFFFFF"/>
          </a:solidFill>
          <a:ln w="19050" cap="sq">
            <a:solidFill>
              <a:srgbClr val="A49578"/>
            </a:solidFill>
            <a:prstDash val="solid"/>
            <a:miter/>
          </a:ln>
        </p:spPr>
      </p:sp>
      <p:sp>
        <p:nvSpPr>
          <p:cNvPr id="50" name="TextBox 50"/>
          <p:cNvSpPr txBox="1"/>
          <p:nvPr/>
        </p:nvSpPr>
        <p:spPr>
          <a:xfrm>
            <a:off x="12525110" y="6219504"/>
            <a:ext cx="2668309" cy="1025032"/>
          </a:xfrm>
          <a:prstGeom prst="rect">
            <a:avLst/>
          </a:prstGeom>
        </p:spPr>
        <p:txBody>
          <a:bodyPr lIns="0" tIns="0" rIns="0" bIns="0" rtlCol="0" anchor="ctr"/>
          <a:lstStyle/>
          <a:p>
            <a:pPr algn="ctr">
              <a:lnSpc>
                <a:spcPts val="2880"/>
              </a:lnSpc>
            </a:pPr>
            <a:r>
              <a:rPr lang="en-US" sz="1800" b="1" spc="179" dirty="0" err="1">
                <a:solidFill>
                  <a:srgbClr val="494949"/>
                </a:solidFill>
                <a:latin typeface="Source Han Sans JP Medium"/>
                <a:ea typeface="Source Han Sans JP Medium"/>
                <a:cs typeface="Source Han Sans JP Medium"/>
                <a:sym typeface="Source Han Sans JP Medium"/>
              </a:rPr>
              <a:t>副院長</a:t>
            </a:r>
            <a:endParaRPr lang="en-US" sz="1800" b="1" spc="179" dirty="0">
              <a:solidFill>
                <a:srgbClr val="494949"/>
              </a:solidFill>
              <a:latin typeface="Source Han Sans JP Medium"/>
              <a:ea typeface="Source Han Sans JP Medium"/>
              <a:cs typeface="Source Han Sans JP Medium"/>
              <a:sym typeface="Source Han Sans JP Medium"/>
            </a:endParaRPr>
          </a:p>
        </p:txBody>
      </p:sp>
      <p:sp>
        <p:nvSpPr>
          <p:cNvPr id="52" name="Freeform 52"/>
          <p:cNvSpPr/>
          <p:nvPr/>
        </p:nvSpPr>
        <p:spPr>
          <a:xfrm>
            <a:off x="15907953" y="6365309"/>
            <a:ext cx="2095493" cy="735711"/>
          </a:xfrm>
          <a:custGeom>
            <a:avLst/>
            <a:gdLst/>
            <a:ahLst/>
            <a:cxnLst/>
            <a:rect l="l" t="t" r="r" b="b"/>
            <a:pathLst>
              <a:path w="551899" h="193768">
                <a:moveTo>
                  <a:pt x="18473" y="0"/>
                </a:moveTo>
                <a:lnTo>
                  <a:pt x="533427" y="0"/>
                </a:lnTo>
                <a:cubicBezTo>
                  <a:pt x="538326" y="0"/>
                  <a:pt x="543025" y="1946"/>
                  <a:pt x="546489" y="5411"/>
                </a:cubicBezTo>
                <a:cubicBezTo>
                  <a:pt x="549953" y="8875"/>
                  <a:pt x="551899" y="13574"/>
                  <a:pt x="551899" y="18473"/>
                </a:cubicBezTo>
                <a:lnTo>
                  <a:pt x="551899" y="175295"/>
                </a:lnTo>
                <a:cubicBezTo>
                  <a:pt x="551899" y="185497"/>
                  <a:pt x="543629" y="193768"/>
                  <a:pt x="533427" y="193768"/>
                </a:cubicBezTo>
                <a:lnTo>
                  <a:pt x="18473" y="193768"/>
                </a:lnTo>
                <a:cubicBezTo>
                  <a:pt x="8271" y="193768"/>
                  <a:pt x="0" y="185497"/>
                  <a:pt x="0" y="175295"/>
                </a:cubicBezTo>
                <a:lnTo>
                  <a:pt x="0" y="18473"/>
                </a:lnTo>
                <a:cubicBezTo>
                  <a:pt x="0" y="8271"/>
                  <a:pt x="8271" y="0"/>
                  <a:pt x="18473" y="0"/>
                </a:cubicBezTo>
                <a:close/>
              </a:path>
            </a:pathLst>
          </a:custGeom>
          <a:solidFill>
            <a:srgbClr val="FFFFFF"/>
          </a:solidFill>
          <a:ln w="19050" cap="sq">
            <a:solidFill>
              <a:srgbClr val="A49578"/>
            </a:solidFill>
            <a:prstDash val="solid"/>
            <a:miter/>
          </a:ln>
        </p:spPr>
      </p:sp>
      <p:sp>
        <p:nvSpPr>
          <p:cNvPr id="53" name="TextBox 53"/>
          <p:cNvSpPr txBox="1"/>
          <p:nvPr/>
        </p:nvSpPr>
        <p:spPr>
          <a:xfrm>
            <a:off x="15907953" y="6194791"/>
            <a:ext cx="2095493" cy="1025032"/>
          </a:xfrm>
          <a:prstGeom prst="rect">
            <a:avLst/>
          </a:prstGeom>
        </p:spPr>
        <p:txBody>
          <a:bodyPr lIns="0" tIns="0" rIns="0" bIns="0" rtlCol="0" anchor="ctr"/>
          <a:lstStyle/>
          <a:p>
            <a:pPr algn="ctr">
              <a:lnSpc>
                <a:spcPts val="2880"/>
              </a:lnSpc>
            </a:pPr>
            <a:r>
              <a:rPr lang="en-US" sz="1800" b="1" spc="179" dirty="0" err="1">
                <a:solidFill>
                  <a:srgbClr val="494949"/>
                </a:solidFill>
                <a:latin typeface="Source Han Sans JP Medium"/>
                <a:ea typeface="Source Han Sans JP Medium"/>
                <a:cs typeface="Source Han Sans JP Medium"/>
                <a:sym typeface="Source Han Sans JP Medium"/>
              </a:rPr>
              <a:t>GoogleMap</a:t>
            </a:r>
            <a:endParaRPr lang="en-US" sz="1800" b="1" spc="179" dirty="0">
              <a:solidFill>
                <a:srgbClr val="494949"/>
              </a:solidFill>
              <a:latin typeface="Source Han Sans JP Medium"/>
              <a:ea typeface="Source Han Sans JP Medium"/>
              <a:cs typeface="Source Han Sans JP Medium"/>
              <a:sym typeface="Source Han Sans JP Medium"/>
            </a:endParaRPr>
          </a:p>
        </p:txBody>
      </p:sp>
      <p:sp>
        <p:nvSpPr>
          <p:cNvPr id="55" name="Freeform 55"/>
          <p:cNvSpPr/>
          <p:nvPr/>
        </p:nvSpPr>
        <p:spPr>
          <a:xfrm>
            <a:off x="12525110" y="7247354"/>
            <a:ext cx="2668309" cy="735466"/>
          </a:xfrm>
          <a:custGeom>
            <a:avLst/>
            <a:gdLst/>
            <a:ahLst/>
            <a:cxnLst/>
            <a:rect l="l" t="t" r="r" b="b"/>
            <a:pathLst>
              <a:path w="702765" h="193703">
                <a:moveTo>
                  <a:pt x="14507" y="0"/>
                </a:moveTo>
                <a:lnTo>
                  <a:pt x="688257" y="0"/>
                </a:lnTo>
                <a:cubicBezTo>
                  <a:pt x="692105" y="0"/>
                  <a:pt x="695795" y="1528"/>
                  <a:pt x="698516" y="4249"/>
                </a:cubicBezTo>
                <a:cubicBezTo>
                  <a:pt x="701236" y="6970"/>
                  <a:pt x="702765" y="10660"/>
                  <a:pt x="702765" y="14507"/>
                </a:cubicBezTo>
                <a:lnTo>
                  <a:pt x="702765" y="179196"/>
                </a:lnTo>
                <a:cubicBezTo>
                  <a:pt x="702765" y="183043"/>
                  <a:pt x="701236" y="186733"/>
                  <a:pt x="698516" y="189454"/>
                </a:cubicBezTo>
                <a:cubicBezTo>
                  <a:pt x="695795" y="192174"/>
                  <a:pt x="692105" y="193703"/>
                  <a:pt x="688257" y="193703"/>
                </a:cubicBezTo>
                <a:lnTo>
                  <a:pt x="14507" y="193703"/>
                </a:lnTo>
                <a:cubicBezTo>
                  <a:pt x="10660" y="193703"/>
                  <a:pt x="6970" y="192174"/>
                  <a:pt x="4249" y="189454"/>
                </a:cubicBezTo>
                <a:cubicBezTo>
                  <a:pt x="1528" y="186733"/>
                  <a:pt x="0" y="183043"/>
                  <a:pt x="0" y="179196"/>
                </a:cubicBezTo>
                <a:lnTo>
                  <a:pt x="0" y="14507"/>
                </a:lnTo>
                <a:cubicBezTo>
                  <a:pt x="0" y="10660"/>
                  <a:pt x="1528" y="6970"/>
                  <a:pt x="4249" y="4249"/>
                </a:cubicBezTo>
                <a:cubicBezTo>
                  <a:pt x="6970" y="1528"/>
                  <a:pt x="10660" y="0"/>
                  <a:pt x="14507" y="0"/>
                </a:cubicBezTo>
                <a:close/>
              </a:path>
            </a:pathLst>
          </a:custGeom>
          <a:solidFill>
            <a:srgbClr val="FFFFFF"/>
          </a:solidFill>
          <a:ln w="19050" cap="sq">
            <a:solidFill>
              <a:srgbClr val="A49578"/>
            </a:solidFill>
            <a:prstDash val="solid"/>
            <a:miter/>
          </a:ln>
        </p:spPr>
      </p:sp>
      <p:sp>
        <p:nvSpPr>
          <p:cNvPr id="56" name="TextBox 56"/>
          <p:cNvSpPr txBox="1"/>
          <p:nvPr/>
        </p:nvSpPr>
        <p:spPr>
          <a:xfrm>
            <a:off x="12525110" y="7106911"/>
            <a:ext cx="2668309" cy="1024788"/>
          </a:xfrm>
          <a:prstGeom prst="rect">
            <a:avLst/>
          </a:prstGeom>
        </p:spPr>
        <p:txBody>
          <a:bodyPr lIns="0" tIns="0" rIns="0" bIns="0" rtlCol="0" anchor="ctr"/>
          <a:lstStyle/>
          <a:p>
            <a:pPr algn="ctr">
              <a:lnSpc>
                <a:spcPts val="2880"/>
              </a:lnSpc>
            </a:pPr>
            <a:r>
              <a:rPr lang="en-US" sz="1800" b="1" spc="179">
                <a:solidFill>
                  <a:srgbClr val="494949"/>
                </a:solidFill>
                <a:latin typeface="Source Han Sans JP Medium"/>
                <a:ea typeface="Source Han Sans JP Medium"/>
                <a:cs typeface="Source Han Sans JP Medium"/>
                <a:sym typeface="Source Han Sans JP Medium"/>
              </a:rPr>
              <a:t>女性スタッフ</a:t>
            </a:r>
          </a:p>
        </p:txBody>
      </p:sp>
      <p:sp>
        <p:nvSpPr>
          <p:cNvPr id="58" name="Freeform 58"/>
          <p:cNvSpPr/>
          <p:nvPr/>
        </p:nvSpPr>
        <p:spPr>
          <a:xfrm>
            <a:off x="9389709" y="5356479"/>
            <a:ext cx="2140133" cy="735711"/>
          </a:xfrm>
          <a:custGeom>
            <a:avLst/>
            <a:gdLst/>
            <a:ahLst/>
            <a:cxnLst/>
            <a:rect l="l" t="t" r="r" b="b"/>
            <a:pathLst>
              <a:path w="563656" h="193768">
                <a:moveTo>
                  <a:pt x="18087" y="0"/>
                </a:moveTo>
                <a:lnTo>
                  <a:pt x="545569" y="0"/>
                </a:lnTo>
                <a:cubicBezTo>
                  <a:pt x="555558" y="0"/>
                  <a:pt x="563656" y="8098"/>
                  <a:pt x="563656" y="18087"/>
                </a:cubicBezTo>
                <a:lnTo>
                  <a:pt x="563656" y="175680"/>
                </a:lnTo>
                <a:cubicBezTo>
                  <a:pt x="563656" y="185669"/>
                  <a:pt x="555558" y="193768"/>
                  <a:pt x="545569" y="193768"/>
                </a:cubicBezTo>
                <a:lnTo>
                  <a:pt x="18087" y="193768"/>
                </a:lnTo>
                <a:cubicBezTo>
                  <a:pt x="8098" y="193768"/>
                  <a:pt x="0" y="185669"/>
                  <a:pt x="0" y="175680"/>
                </a:cubicBezTo>
                <a:lnTo>
                  <a:pt x="0" y="18087"/>
                </a:lnTo>
                <a:cubicBezTo>
                  <a:pt x="0" y="8098"/>
                  <a:pt x="8098" y="0"/>
                  <a:pt x="18087" y="0"/>
                </a:cubicBezTo>
                <a:close/>
              </a:path>
            </a:pathLst>
          </a:custGeom>
          <a:solidFill>
            <a:srgbClr val="FFFFFF"/>
          </a:solidFill>
          <a:ln w="19050" cap="sq">
            <a:solidFill>
              <a:srgbClr val="A49578"/>
            </a:solidFill>
            <a:prstDash val="solid"/>
            <a:miter/>
          </a:ln>
        </p:spPr>
      </p:sp>
      <p:sp>
        <p:nvSpPr>
          <p:cNvPr id="59" name="TextBox 59"/>
          <p:cNvSpPr txBox="1"/>
          <p:nvPr/>
        </p:nvSpPr>
        <p:spPr>
          <a:xfrm>
            <a:off x="9384349" y="5188703"/>
            <a:ext cx="2140133" cy="1025032"/>
          </a:xfrm>
          <a:prstGeom prst="rect">
            <a:avLst/>
          </a:prstGeom>
        </p:spPr>
        <p:txBody>
          <a:bodyPr lIns="0" tIns="0" rIns="0" bIns="0" rtlCol="0" anchor="ctr"/>
          <a:lstStyle/>
          <a:p>
            <a:pPr algn="ctr">
              <a:lnSpc>
                <a:spcPts val="2880"/>
              </a:lnSpc>
            </a:pPr>
            <a:r>
              <a:rPr lang="en-US" sz="1800" b="1" spc="179" dirty="0">
                <a:solidFill>
                  <a:srgbClr val="494949"/>
                </a:solidFill>
                <a:latin typeface="Source Han Sans JP Medium"/>
                <a:ea typeface="Source Han Sans JP Medium"/>
                <a:cs typeface="Source Han Sans JP Medium"/>
                <a:sym typeface="Source Han Sans JP Medium"/>
              </a:rPr>
              <a:t>クイック</a:t>
            </a:r>
          </a:p>
        </p:txBody>
      </p:sp>
      <p:sp>
        <p:nvSpPr>
          <p:cNvPr id="61" name="Freeform 61"/>
          <p:cNvSpPr/>
          <p:nvPr/>
        </p:nvSpPr>
        <p:spPr>
          <a:xfrm>
            <a:off x="9345069" y="6365247"/>
            <a:ext cx="2140133" cy="735834"/>
          </a:xfrm>
          <a:custGeom>
            <a:avLst/>
            <a:gdLst/>
            <a:ahLst/>
            <a:cxnLst/>
            <a:rect l="l" t="t" r="r" b="b"/>
            <a:pathLst>
              <a:path w="563656" h="193800">
                <a:moveTo>
                  <a:pt x="18087" y="0"/>
                </a:moveTo>
                <a:lnTo>
                  <a:pt x="545569" y="0"/>
                </a:lnTo>
                <a:cubicBezTo>
                  <a:pt x="555558" y="0"/>
                  <a:pt x="563656" y="8098"/>
                  <a:pt x="563656" y="18087"/>
                </a:cubicBezTo>
                <a:lnTo>
                  <a:pt x="563656" y="175712"/>
                </a:lnTo>
                <a:cubicBezTo>
                  <a:pt x="563656" y="185702"/>
                  <a:pt x="555558" y="193800"/>
                  <a:pt x="545569" y="193800"/>
                </a:cubicBezTo>
                <a:lnTo>
                  <a:pt x="18087" y="193800"/>
                </a:lnTo>
                <a:cubicBezTo>
                  <a:pt x="8098" y="193800"/>
                  <a:pt x="0" y="185702"/>
                  <a:pt x="0" y="175712"/>
                </a:cubicBezTo>
                <a:lnTo>
                  <a:pt x="0" y="18087"/>
                </a:lnTo>
                <a:cubicBezTo>
                  <a:pt x="0" y="8098"/>
                  <a:pt x="8098" y="0"/>
                  <a:pt x="18087" y="0"/>
                </a:cubicBezTo>
                <a:close/>
              </a:path>
            </a:pathLst>
          </a:custGeom>
          <a:solidFill>
            <a:srgbClr val="FFFFFF"/>
          </a:solidFill>
          <a:ln w="19050" cap="sq">
            <a:solidFill>
              <a:srgbClr val="A49578"/>
            </a:solidFill>
            <a:prstDash val="solid"/>
            <a:miter/>
          </a:ln>
        </p:spPr>
      </p:sp>
      <p:sp>
        <p:nvSpPr>
          <p:cNvPr id="62" name="TextBox 62"/>
          <p:cNvSpPr txBox="1"/>
          <p:nvPr/>
        </p:nvSpPr>
        <p:spPr>
          <a:xfrm>
            <a:off x="9345069" y="6176016"/>
            <a:ext cx="2140133" cy="1025156"/>
          </a:xfrm>
          <a:prstGeom prst="rect">
            <a:avLst/>
          </a:prstGeom>
        </p:spPr>
        <p:txBody>
          <a:bodyPr lIns="0" tIns="0" rIns="0" bIns="0" rtlCol="0" anchor="ctr"/>
          <a:lstStyle/>
          <a:p>
            <a:pPr algn="ctr">
              <a:lnSpc>
                <a:spcPts val="2880"/>
              </a:lnSpc>
            </a:pPr>
            <a:r>
              <a:rPr lang="en-US" sz="1800" b="1" spc="179" dirty="0">
                <a:solidFill>
                  <a:srgbClr val="494949"/>
                </a:solidFill>
                <a:latin typeface="Source Han Sans JP Medium"/>
                <a:ea typeface="Source Han Sans JP Medium"/>
                <a:cs typeface="Source Han Sans JP Medium"/>
                <a:sym typeface="Source Han Sans JP Medium"/>
              </a:rPr>
              <a:t>リラックス</a:t>
            </a:r>
          </a:p>
        </p:txBody>
      </p:sp>
      <p:sp>
        <p:nvSpPr>
          <p:cNvPr id="64" name="Freeform 64"/>
          <p:cNvSpPr/>
          <p:nvPr/>
        </p:nvSpPr>
        <p:spPr>
          <a:xfrm>
            <a:off x="9345069" y="7247170"/>
            <a:ext cx="2140133" cy="735834"/>
          </a:xfrm>
          <a:custGeom>
            <a:avLst/>
            <a:gdLst/>
            <a:ahLst/>
            <a:cxnLst/>
            <a:rect l="l" t="t" r="r" b="b"/>
            <a:pathLst>
              <a:path w="563656" h="193800">
                <a:moveTo>
                  <a:pt x="18087" y="0"/>
                </a:moveTo>
                <a:lnTo>
                  <a:pt x="545569" y="0"/>
                </a:lnTo>
                <a:cubicBezTo>
                  <a:pt x="555558" y="0"/>
                  <a:pt x="563656" y="8098"/>
                  <a:pt x="563656" y="18087"/>
                </a:cubicBezTo>
                <a:lnTo>
                  <a:pt x="563656" y="175712"/>
                </a:lnTo>
                <a:cubicBezTo>
                  <a:pt x="563656" y="185702"/>
                  <a:pt x="555558" y="193800"/>
                  <a:pt x="545569" y="193800"/>
                </a:cubicBezTo>
                <a:lnTo>
                  <a:pt x="18087" y="193800"/>
                </a:lnTo>
                <a:cubicBezTo>
                  <a:pt x="8098" y="193800"/>
                  <a:pt x="0" y="185702"/>
                  <a:pt x="0" y="175712"/>
                </a:cubicBezTo>
                <a:lnTo>
                  <a:pt x="0" y="18087"/>
                </a:lnTo>
                <a:cubicBezTo>
                  <a:pt x="0" y="8098"/>
                  <a:pt x="8098" y="0"/>
                  <a:pt x="18087" y="0"/>
                </a:cubicBezTo>
                <a:close/>
              </a:path>
            </a:pathLst>
          </a:custGeom>
          <a:solidFill>
            <a:srgbClr val="FFFFFF"/>
          </a:solidFill>
          <a:ln w="19050" cap="sq">
            <a:solidFill>
              <a:srgbClr val="A49578"/>
            </a:solidFill>
            <a:prstDash val="solid"/>
            <a:miter/>
          </a:ln>
        </p:spPr>
      </p:sp>
      <p:sp>
        <p:nvSpPr>
          <p:cNvPr id="65" name="TextBox 65"/>
          <p:cNvSpPr txBox="1"/>
          <p:nvPr/>
        </p:nvSpPr>
        <p:spPr>
          <a:xfrm>
            <a:off x="9345069" y="7106727"/>
            <a:ext cx="2140133" cy="1025156"/>
          </a:xfrm>
          <a:prstGeom prst="rect">
            <a:avLst/>
          </a:prstGeom>
        </p:spPr>
        <p:txBody>
          <a:bodyPr lIns="0" tIns="0" rIns="0" bIns="0" rtlCol="0" anchor="ctr"/>
          <a:lstStyle/>
          <a:p>
            <a:pPr algn="ctr">
              <a:lnSpc>
                <a:spcPts val="2880"/>
              </a:lnSpc>
            </a:pPr>
            <a:r>
              <a:rPr lang="en-US" sz="1800" b="1" spc="179">
                <a:solidFill>
                  <a:srgbClr val="494949"/>
                </a:solidFill>
                <a:latin typeface="Source Han Sans JP Medium"/>
                <a:ea typeface="Source Han Sans JP Medium"/>
                <a:cs typeface="Source Han Sans JP Medium"/>
                <a:sym typeface="Source Han Sans JP Medium"/>
              </a:rPr>
              <a:t>ファミリー向け</a:t>
            </a:r>
          </a:p>
        </p:txBody>
      </p:sp>
      <p:sp>
        <p:nvSpPr>
          <p:cNvPr id="68" name="Freeform 68"/>
          <p:cNvSpPr/>
          <p:nvPr/>
        </p:nvSpPr>
        <p:spPr>
          <a:xfrm>
            <a:off x="12525110" y="8494024"/>
            <a:ext cx="2668309" cy="735466"/>
          </a:xfrm>
          <a:custGeom>
            <a:avLst/>
            <a:gdLst/>
            <a:ahLst/>
            <a:cxnLst/>
            <a:rect l="l" t="t" r="r" b="b"/>
            <a:pathLst>
              <a:path w="702765" h="193703">
                <a:moveTo>
                  <a:pt x="14507" y="0"/>
                </a:moveTo>
                <a:lnTo>
                  <a:pt x="688257" y="0"/>
                </a:lnTo>
                <a:cubicBezTo>
                  <a:pt x="692105" y="0"/>
                  <a:pt x="695795" y="1528"/>
                  <a:pt x="698516" y="4249"/>
                </a:cubicBezTo>
                <a:cubicBezTo>
                  <a:pt x="701236" y="6970"/>
                  <a:pt x="702765" y="10660"/>
                  <a:pt x="702765" y="14507"/>
                </a:cubicBezTo>
                <a:lnTo>
                  <a:pt x="702765" y="179196"/>
                </a:lnTo>
                <a:cubicBezTo>
                  <a:pt x="702765" y="183043"/>
                  <a:pt x="701236" y="186733"/>
                  <a:pt x="698516" y="189454"/>
                </a:cubicBezTo>
                <a:cubicBezTo>
                  <a:pt x="695795" y="192174"/>
                  <a:pt x="692105" y="193703"/>
                  <a:pt x="688257" y="193703"/>
                </a:cubicBezTo>
                <a:lnTo>
                  <a:pt x="14507" y="193703"/>
                </a:lnTo>
                <a:cubicBezTo>
                  <a:pt x="10660" y="193703"/>
                  <a:pt x="6970" y="192174"/>
                  <a:pt x="4249" y="189454"/>
                </a:cubicBezTo>
                <a:cubicBezTo>
                  <a:pt x="1528" y="186733"/>
                  <a:pt x="0" y="183043"/>
                  <a:pt x="0" y="179196"/>
                </a:cubicBezTo>
                <a:lnTo>
                  <a:pt x="0" y="14507"/>
                </a:lnTo>
                <a:cubicBezTo>
                  <a:pt x="0" y="10660"/>
                  <a:pt x="1528" y="6970"/>
                  <a:pt x="4249" y="4249"/>
                </a:cubicBezTo>
                <a:cubicBezTo>
                  <a:pt x="6970" y="1528"/>
                  <a:pt x="10660" y="0"/>
                  <a:pt x="14507" y="0"/>
                </a:cubicBezTo>
                <a:close/>
              </a:path>
            </a:pathLst>
          </a:custGeom>
          <a:solidFill>
            <a:srgbClr val="FFFFFF"/>
          </a:solidFill>
          <a:ln w="19050" cap="sq">
            <a:solidFill>
              <a:srgbClr val="A49578"/>
            </a:solidFill>
            <a:prstDash val="solid"/>
            <a:miter/>
          </a:ln>
        </p:spPr>
      </p:sp>
      <p:sp>
        <p:nvSpPr>
          <p:cNvPr id="69" name="TextBox 69"/>
          <p:cNvSpPr txBox="1"/>
          <p:nvPr/>
        </p:nvSpPr>
        <p:spPr>
          <a:xfrm>
            <a:off x="12525110" y="8233390"/>
            <a:ext cx="2668309" cy="1024788"/>
          </a:xfrm>
          <a:prstGeom prst="rect">
            <a:avLst/>
          </a:prstGeom>
        </p:spPr>
        <p:txBody>
          <a:bodyPr lIns="0" tIns="0" rIns="0" bIns="0" rtlCol="0" anchor="ctr"/>
          <a:lstStyle/>
          <a:p>
            <a:pPr algn="ctr">
              <a:lnSpc>
                <a:spcPts val="2880"/>
              </a:lnSpc>
            </a:pPr>
            <a:r>
              <a:rPr lang="en-US" sz="1800" b="1" spc="179">
                <a:solidFill>
                  <a:srgbClr val="494949"/>
                </a:solidFill>
                <a:latin typeface="Source Han Sans JP Medium"/>
                <a:ea typeface="Source Han Sans JP Medium"/>
                <a:cs typeface="Source Han Sans JP Medium"/>
                <a:sym typeface="Source Han Sans JP Medium"/>
              </a:rPr>
              <a:t>男性スタッフ</a:t>
            </a:r>
          </a:p>
        </p:txBody>
      </p:sp>
      <p:sp>
        <p:nvSpPr>
          <p:cNvPr id="75" name="Freeform 75"/>
          <p:cNvSpPr/>
          <p:nvPr/>
        </p:nvSpPr>
        <p:spPr>
          <a:xfrm>
            <a:off x="6129446" y="5356479"/>
            <a:ext cx="2095493" cy="735711"/>
          </a:xfrm>
          <a:custGeom>
            <a:avLst/>
            <a:gdLst/>
            <a:ahLst/>
            <a:cxnLst/>
            <a:rect l="l" t="t" r="r" b="b"/>
            <a:pathLst>
              <a:path w="551899" h="193768">
                <a:moveTo>
                  <a:pt x="18473" y="0"/>
                </a:moveTo>
                <a:lnTo>
                  <a:pt x="533427" y="0"/>
                </a:lnTo>
                <a:cubicBezTo>
                  <a:pt x="538326" y="0"/>
                  <a:pt x="543025" y="1946"/>
                  <a:pt x="546489" y="5411"/>
                </a:cubicBezTo>
                <a:cubicBezTo>
                  <a:pt x="549953" y="8875"/>
                  <a:pt x="551899" y="13574"/>
                  <a:pt x="551899" y="18473"/>
                </a:cubicBezTo>
                <a:lnTo>
                  <a:pt x="551899" y="175295"/>
                </a:lnTo>
                <a:cubicBezTo>
                  <a:pt x="551899" y="185497"/>
                  <a:pt x="543629" y="193768"/>
                  <a:pt x="533427" y="193768"/>
                </a:cubicBezTo>
                <a:lnTo>
                  <a:pt x="18473" y="193768"/>
                </a:lnTo>
                <a:cubicBezTo>
                  <a:pt x="8271" y="193768"/>
                  <a:pt x="0" y="185497"/>
                  <a:pt x="0" y="175295"/>
                </a:cubicBezTo>
                <a:lnTo>
                  <a:pt x="0" y="18473"/>
                </a:lnTo>
                <a:cubicBezTo>
                  <a:pt x="0" y="8271"/>
                  <a:pt x="8271" y="0"/>
                  <a:pt x="18473" y="0"/>
                </a:cubicBezTo>
                <a:close/>
              </a:path>
            </a:pathLst>
          </a:custGeom>
          <a:solidFill>
            <a:srgbClr val="FFFFFF"/>
          </a:solidFill>
          <a:ln w="19050" cap="sq">
            <a:solidFill>
              <a:srgbClr val="A49578"/>
            </a:solidFill>
            <a:prstDash val="solid"/>
            <a:miter/>
          </a:ln>
        </p:spPr>
      </p:sp>
      <p:sp>
        <p:nvSpPr>
          <p:cNvPr id="76" name="TextBox 76"/>
          <p:cNvSpPr txBox="1"/>
          <p:nvPr/>
        </p:nvSpPr>
        <p:spPr>
          <a:xfrm>
            <a:off x="6149086" y="5308158"/>
            <a:ext cx="2095493" cy="735711"/>
          </a:xfrm>
          <a:prstGeom prst="rect">
            <a:avLst/>
          </a:prstGeom>
        </p:spPr>
        <p:txBody>
          <a:bodyPr lIns="0" tIns="0" rIns="0" bIns="0" rtlCol="0" anchor="ctr"/>
          <a:lstStyle/>
          <a:p>
            <a:pPr algn="ctr">
              <a:lnSpc>
                <a:spcPts val="2880"/>
              </a:lnSpc>
            </a:pPr>
            <a:r>
              <a:rPr lang="en-US" sz="1800" b="1" spc="179" dirty="0">
                <a:solidFill>
                  <a:srgbClr val="494949"/>
                </a:solidFill>
                <a:latin typeface="Source Han Sans JP Medium"/>
                <a:ea typeface="Source Han Sans JP Medium"/>
                <a:cs typeface="Source Han Sans JP Medium"/>
                <a:sym typeface="Source Han Sans JP Medium"/>
              </a:rPr>
              <a:t>予約の流れ</a:t>
            </a:r>
          </a:p>
        </p:txBody>
      </p:sp>
      <p:sp>
        <p:nvSpPr>
          <p:cNvPr id="78" name="Freeform 78"/>
          <p:cNvSpPr/>
          <p:nvPr/>
        </p:nvSpPr>
        <p:spPr>
          <a:xfrm>
            <a:off x="5292408" y="3903216"/>
            <a:ext cx="2584565" cy="926971"/>
          </a:xfrm>
          <a:custGeom>
            <a:avLst/>
            <a:gdLst/>
            <a:ahLst/>
            <a:cxnLst/>
            <a:rect l="l" t="t" r="r" b="b"/>
            <a:pathLst>
              <a:path w="680709" h="244140">
                <a:moveTo>
                  <a:pt x="14977" y="0"/>
                </a:moveTo>
                <a:lnTo>
                  <a:pt x="665731" y="0"/>
                </a:lnTo>
                <a:cubicBezTo>
                  <a:pt x="669704" y="0"/>
                  <a:pt x="673513" y="1578"/>
                  <a:pt x="676322" y="4387"/>
                </a:cubicBezTo>
                <a:cubicBezTo>
                  <a:pt x="679131" y="7195"/>
                  <a:pt x="680709" y="11005"/>
                  <a:pt x="680709" y="14977"/>
                </a:cubicBezTo>
                <a:lnTo>
                  <a:pt x="680709" y="229163"/>
                </a:lnTo>
                <a:cubicBezTo>
                  <a:pt x="680709" y="233135"/>
                  <a:pt x="679131" y="236945"/>
                  <a:pt x="676322" y="239754"/>
                </a:cubicBezTo>
                <a:cubicBezTo>
                  <a:pt x="673513" y="242562"/>
                  <a:pt x="669704" y="244140"/>
                  <a:pt x="665731" y="244140"/>
                </a:cubicBezTo>
                <a:lnTo>
                  <a:pt x="14977" y="244140"/>
                </a:lnTo>
                <a:cubicBezTo>
                  <a:pt x="11005" y="244140"/>
                  <a:pt x="7195" y="242562"/>
                  <a:pt x="4387" y="239754"/>
                </a:cubicBezTo>
                <a:cubicBezTo>
                  <a:pt x="1578" y="236945"/>
                  <a:pt x="0" y="233135"/>
                  <a:pt x="0" y="229163"/>
                </a:cubicBezTo>
                <a:lnTo>
                  <a:pt x="0" y="14977"/>
                </a:lnTo>
                <a:cubicBezTo>
                  <a:pt x="0" y="11005"/>
                  <a:pt x="1578" y="7195"/>
                  <a:pt x="4387" y="4387"/>
                </a:cubicBezTo>
                <a:cubicBezTo>
                  <a:pt x="7195" y="1578"/>
                  <a:pt x="11005" y="0"/>
                  <a:pt x="14977" y="0"/>
                </a:cubicBezTo>
                <a:close/>
              </a:path>
            </a:pathLst>
          </a:custGeom>
          <a:solidFill>
            <a:srgbClr val="FFFFFF"/>
          </a:solidFill>
          <a:ln w="19050" cap="sq">
            <a:solidFill>
              <a:srgbClr val="A49578"/>
            </a:solidFill>
            <a:prstDash val="solid"/>
            <a:miter/>
          </a:ln>
        </p:spPr>
      </p:sp>
      <p:sp>
        <p:nvSpPr>
          <p:cNvPr id="79" name="TextBox 79"/>
          <p:cNvSpPr txBox="1"/>
          <p:nvPr/>
        </p:nvSpPr>
        <p:spPr>
          <a:xfrm>
            <a:off x="5349856" y="3865194"/>
            <a:ext cx="2584565" cy="934627"/>
          </a:xfrm>
          <a:prstGeom prst="rect">
            <a:avLst/>
          </a:prstGeom>
        </p:spPr>
        <p:txBody>
          <a:bodyPr lIns="0" tIns="0" rIns="0" bIns="0" rtlCol="0" anchor="ctr"/>
          <a:lstStyle/>
          <a:p>
            <a:pPr algn="ctr">
              <a:lnSpc>
                <a:spcPts val="3779"/>
              </a:lnSpc>
            </a:pPr>
            <a:r>
              <a:rPr lang="en-US" sz="2099" b="1" spc="209" dirty="0">
                <a:solidFill>
                  <a:srgbClr val="494949"/>
                </a:solidFill>
                <a:latin typeface="Source Han Sans JP Medium"/>
                <a:ea typeface="Source Han Sans JP Medium"/>
                <a:cs typeface="Source Han Sans JP Medium"/>
                <a:sym typeface="Source Han Sans JP Medium"/>
              </a:rPr>
              <a:t>はじめての方へ</a:t>
            </a:r>
          </a:p>
        </p:txBody>
      </p:sp>
      <p:sp>
        <p:nvSpPr>
          <p:cNvPr id="81" name="Freeform 81"/>
          <p:cNvSpPr/>
          <p:nvPr/>
        </p:nvSpPr>
        <p:spPr>
          <a:xfrm>
            <a:off x="6129446" y="6365309"/>
            <a:ext cx="2675053" cy="735711"/>
          </a:xfrm>
          <a:custGeom>
            <a:avLst/>
            <a:gdLst/>
            <a:ahLst/>
            <a:cxnLst/>
            <a:rect l="l" t="t" r="r" b="b"/>
            <a:pathLst>
              <a:path w="704541" h="193768">
                <a:moveTo>
                  <a:pt x="14471" y="0"/>
                </a:moveTo>
                <a:lnTo>
                  <a:pt x="690070" y="0"/>
                </a:lnTo>
                <a:cubicBezTo>
                  <a:pt x="698062" y="0"/>
                  <a:pt x="704541" y="6479"/>
                  <a:pt x="704541" y="14471"/>
                </a:cubicBezTo>
                <a:lnTo>
                  <a:pt x="704541" y="179297"/>
                </a:lnTo>
                <a:cubicBezTo>
                  <a:pt x="704541" y="187289"/>
                  <a:pt x="698062" y="193768"/>
                  <a:pt x="690070" y="193768"/>
                </a:cubicBezTo>
                <a:lnTo>
                  <a:pt x="14471" y="193768"/>
                </a:lnTo>
                <a:cubicBezTo>
                  <a:pt x="6479" y="193768"/>
                  <a:pt x="0" y="187289"/>
                  <a:pt x="0" y="179297"/>
                </a:cubicBezTo>
                <a:lnTo>
                  <a:pt x="0" y="14471"/>
                </a:lnTo>
                <a:cubicBezTo>
                  <a:pt x="0" y="6479"/>
                  <a:pt x="6479" y="0"/>
                  <a:pt x="14471" y="0"/>
                </a:cubicBezTo>
                <a:close/>
              </a:path>
            </a:pathLst>
          </a:custGeom>
          <a:solidFill>
            <a:srgbClr val="FFFFFF"/>
          </a:solidFill>
          <a:ln w="19050" cap="sq">
            <a:solidFill>
              <a:srgbClr val="A49578"/>
            </a:solidFill>
            <a:prstDash val="solid"/>
            <a:miter/>
          </a:ln>
        </p:spPr>
      </p:sp>
      <p:sp>
        <p:nvSpPr>
          <p:cNvPr id="82" name="TextBox 82"/>
          <p:cNvSpPr txBox="1"/>
          <p:nvPr/>
        </p:nvSpPr>
        <p:spPr>
          <a:xfrm>
            <a:off x="6185698" y="6158387"/>
            <a:ext cx="2675053" cy="1025032"/>
          </a:xfrm>
          <a:prstGeom prst="rect">
            <a:avLst/>
          </a:prstGeom>
        </p:spPr>
        <p:txBody>
          <a:bodyPr lIns="0" tIns="0" rIns="0" bIns="0" rtlCol="0" anchor="ctr"/>
          <a:lstStyle/>
          <a:p>
            <a:pPr algn="ctr">
              <a:lnSpc>
                <a:spcPts val="2880"/>
              </a:lnSpc>
            </a:pPr>
            <a:r>
              <a:rPr lang="en-US" sz="1800" b="1" spc="179" dirty="0">
                <a:solidFill>
                  <a:srgbClr val="494949"/>
                </a:solidFill>
                <a:latin typeface="Source Han Sans JP Medium"/>
                <a:ea typeface="Source Han Sans JP Medium"/>
                <a:cs typeface="Source Han Sans JP Medium"/>
                <a:sym typeface="Source Han Sans JP Medium"/>
              </a:rPr>
              <a:t>来店から施術の流れ</a:t>
            </a:r>
          </a:p>
        </p:txBody>
      </p:sp>
      <p:sp>
        <p:nvSpPr>
          <p:cNvPr id="84" name="Freeform 84"/>
          <p:cNvSpPr/>
          <p:nvPr/>
        </p:nvSpPr>
        <p:spPr>
          <a:xfrm>
            <a:off x="6195897" y="7306257"/>
            <a:ext cx="2095493" cy="735711"/>
          </a:xfrm>
          <a:custGeom>
            <a:avLst/>
            <a:gdLst/>
            <a:ahLst/>
            <a:cxnLst/>
            <a:rect l="l" t="t" r="r" b="b"/>
            <a:pathLst>
              <a:path w="551899" h="193768">
                <a:moveTo>
                  <a:pt x="18473" y="0"/>
                </a:moveTo>
                <a:lnTo>
                  <a:pt x="533427" y="0"/>
                </a:lnTo>
                <a:cubicBezTo>
                  <a:pt x="538326" y="0"/>
                  <a:pt x="543025" y="1946"/>
                  <a:pt x="546489" y="5411"/>
                </a:cubicBezTo>
                <a:cubicBezTo>
                  <a:pt x="549953" y="8875"/>
                  <a:pt x="551899" y="13574"/>
                  <a:pt x="551899" y="18473"/>
                </a:cubicBezTo>
                <a:lnTo>
                  <a:pt x="551899" y="175295"/>
                </a:lnTo>
                <a:cubicBezTo>
                  <a:pt x="551899" y="185497"/>
                  <a:pt x="543629" y="193768"/>
                  <a:pt x="533427" y="193768"/>
                </a:cubicBezTo>
                <a:lnTo>
                  <a:pt x="18473" y="193768"/>
                </a:lnTo>
                <a:cubicBezTo>
                  <a:pt x="8271" y="193768"/>
                  <a:pt x="0" y="185497"/>
                  <a:pt x="0" y="175295"/>
                </a:cubicBezTo>
                <a:lnTo>
                  <a:pt x="0" y="18473"/>
                </a:lnTo>
                <a:cubicBezTo>
                  <a:pt x="0" y="8271"/>
                  <a:pt x="8271" y="0"/>
                  <a:pt x="18473" y="0"/>
                </a:cubicBezTo>
                <a:close/>
              </a:path>
            </a:pathLst>
          </a:custGeom>
          <a:solidFill>
            <a:srgbClr val="FFFFFF"/>
          </a:solidFill>
          <a:ln w="19050" cap="sq">
            <a:solidFill>
              <a:srgbClr val="A49578"/>
            </a:solidFill>
            <a:prstDash val="solid"/>
            <a:miter/>
          </a:ln>
        </p:spPr>
      </p:sp>
      <p:sp>
        <p:nvSpPr>
          <p:cNvPr id="85" name="TextBox 85"/>
          <p:cNvSpPr txBox="1"/>
          <p:nvPr/>
        </p:nvSpPr>
        <p:spPr>
          <a:xfrm>
            <a:off x="6236035" y="7102571"/>
            <a:ext cx="2095493" cy="1025032"/>
          </a:xfrm>
          <a:prstGeom prst="rect">
            <a:avLst/>
          </a:prstGeom>
        </p:spPr>
        <p:txBody>
          <a:bodyPr lIns="0" tIns="0" rIns="0" bIns="0" rtlCol="0" anchor="ctr"/>
          <a:lstStyle/>
          <a:p>
            <a:pPr algn="ctr">
              <a:lnSpc>
                <a:spcPts val="2880"/>
              </a:lnSpc>
            </a:pPr>
            <a:r>
              <a:rPr lang="en-US" sz="1800" b="1" spc="179" dirty="0">
                <a:solidFill>
                  <a:srgbClr val="494949"/>
                </a:solidFill>
                <a:latin typeface="Source Han Sans JP Medium"/>
                <a:ea typeface="Source Han Sans JP Medium"/>
                <a:cs typeface="Source Han Sans JP Medium"/>
                <a:sym typeface="Source Han Sans JP Medium"/>
              </a:rPr>
              <a:t>決済方法</a:t>
            </a:r>
          </a:p>
        </p:txBody>
      </p:sp>
      <p:sp>
        <p:nvSpPr>
          <p:cNvPr id="87" name="Freeform 87"/>
          <p:cNvSpPr/>
          <p:nvPr/>
        </p:nvSpPr>
        <p:spPr>
          <a:xfrm>
            <a:off x="6204911" y="8493902"/>
            <a:ext cx="2095493" cy="735711"/>
          </a:xfrm>
          <a:custGeom>
            <a:avLst/>
            <a:gdLst/>
            <a:ahLst/>
            <a:cxnLst/>
            <a:rect l="l" t="t" r="r" b="b"/>
            <a:pathLst>
              <a:path w="551899" h="193768">
                <a:moveTo>
                  <a:pt x="18473" y="0"/>
                </a:moveTo>
                <a:lnTo>
                  <a:pt x="533427" y="0"/>
                </a:lnTo>
                <a:cubicBezTo>
                  <a:pt x="538326" y="0"/>
                  <a:pt x="543025" y="1946"/>
                  <a:pt x="546489" y="5411"/>
                </a:cubicBezTo>
                <a:cubicBezTo>
                  <a:pt x="549953" y="8875"/>
                  <a:pt x="551899" y="13574"/>
                  <a:pt x="551899" y="18473"/>
                </a:cubicBezTo>
                <a:lnTo>
                  <a:pt x="551899" y="175295"/>
                </a:lnTo>
                <a:cubicBezTo>
                  <a:pt x="551899" y="185497"/>
                  <a:pt x="543629" y="193768"/>
                  <a:pt x="533427" y="193768"/>
                </a:cubicBezTo>
                <a:lnTo>
                  <a:pt x="18473" y="193768"/>
                </a:lnTo>
                <a:cubicBezTo>
                  <a:pt x="8271" y="193768"/>
                  <a:pt x="0" y="185497"/>
                  <a:pt x="0" y="175295"/>
                </a:cubicBezTo>
                <a:lnTo>
                  <a:pt x="0" y="18473"/>
                </a:lnTo>
                <a:cubicBezTo>
                  <a:pt x="0" y="8271"/>
                  <a:pt x="8271" y="0"/>
                  <a:pt x="18473" y="0"/>
                </a:cubicBezTo>
                <a:close/>
              </a:path>
            </a:pathLst>
          </a:custGeom>
          <a:solidFill>
            <a:srgbClr val="FFFFFF"/>
          </a:solidFill>
          <a:ln w="19050" cap="sq">
            <a:solidFill>
              <a:srgbClr val="A49578"/>
            </a:solidFill>
            <a:prstDash val="solid"/>
            <a:miter/>
          </a:ln>
        </p:spPr>
      </p:sp>
      <p:sp>
        <p:nvSpPr>
          <p:cNvPr id="88" name="TextBox 88"/>
          <p:cNvSpPr txBox="1"/>
          <p:nvPr/>
        </p:nvSpPr>
        <p:spPr>
          <a:xfrm>
            <a:off x="6204911" y="8311568"/>
            <a:ext cx="2095493" cy="1025032"/>
          </a:xfrm>
          <a:prstGeom prst="rect">
            <a:avLst/>
          </a:prstGeom>
        </p:spPr>
        <p:txBody>
          <a:bodyPr lIns="0" tIns="0" rIns="0" bIns="0" rtlCol="0" anchor="ctr"/>
          <a:lstStyle/>
          <a:p>
            <a:pPr algn="ctr">
              <a:lnSpc>
                <a:spcPts val="2880"/>
              </a:lnSpc>
            </a:pPr>
            <a:r>
              <a:rPr lang="en-US" sz="1800" b="1" spc="179" dirty="0">
                <a:solidFill>
                  <a:srgbClr val="494949"/>
                </a:solidFill>
                <a:latin typeface="Source Han Sans JP Medium"/>
                <a:ea typeface="Source Han Sans JP Medium"/>
                <a:cs typeface="Source Han Sans JP Medium"/>
                <a:sym typeface="Source Han Sans JP Medium"/>
              </a:rPr>
              <a:t>Q&amp;A</a:t>
            </a:r>
          </a:p>
        </p:txBody>
      </p:sp>
      <p:sp>
        <p:nvSpPr>
          <p:cNvPr id="89" name="AutoShape 89"/>
          <p:cNvSpPr/>
          <p:nvPr/>
        </p:nvSpPr>
        <p:spPr>
          <a:xfrm>
            <a:off x="5638799" y="4799821"/>
            <a:ext cx="45849" cy="4060285"/>
          </a:xfrm>
          <a:prstGeom prst="line">
            <a:avLst/>
          </a:prstGeom>
          <a:ln w="19050" cap="flat">
            <a:solidFill>
              <a:srgbClr val="A49578"/>
            </a:solidFill>
            <a:prstDash val="solid"/>
            <a:headEnd type="none" w="sm" len="sm"/>
            <a:tailEnd type="none" w="sm" len="sm"/>
          </a:ln>
        </p:spPr>
      </p:sp>
      <p:sp>
        <p:nvSpPr>
          <p:cNvPr id="91" name="AutoShape 3">
            <a:extLst>
              <a:ext uri="{FF2B5EF4-FFF2-40B4-BE49-F238E27FC236}">
                <a16:creationId xmlns:a16="http://schemas.microsoft.com/office/drawing/2014/main" id="{117E782A-ADE6-418D-B644-2120B6BD0DFF}"/>
              </a:ext>
            </a:extLst>
          </p:cNvPr>
          <p:cNvSpPr/>
          <p:nvPr/>
        </p:nvSpPr>
        <p:spPr>
          <a:xfrm flipV="1">
            <a:off x="2076642" y="6691638"/>
            <a:ext cx="520262" cy="8991"/>
          </a:xfrm>
          <a:prstGeom prst="line">
            <a:avLst/>
          </a:prstGeom>
          <a:ln w="19050" cap="flat">
            <a:solidFill>
              <a:srgbClr val="A49578"/>
            </a:solidFill>
            <a:prstDash val="solid"/>
            <a:headEnd type="none" w="sm" len="sm"/>
            <a:tailEnd type="none" w="sm" len="sm"/>
          </a:ln>
        </p:spPr>
      </p:sp>
      <p:sp>
        <p:nvSpPr>
          <p:cNvPr id="92" name="AutoShape 22">
            <a:extLst>
              <a:ext uri="{FF2B5EF4-FFF2-40B4-BE49-F238E27FC236}">
                <a16:creationId xmlns:a16="http://schemas.microsoft.com/office/drawing/2014/main" id="{D07ED6B8-4EEB-4B1C-A3A5-C02BC859953D}"/>
              </a:ext>
            </a:extLst>
          </p:cNvPr>
          <p:cNvSpPr/>
          <p:nvPr/>
        </p:nvSpPr>
        <p:spPr>
          <a:xfrm flipH="1">
            <a:off x="13242946" y="3394019"/>
            <a:ext cx="8724" cy="495083"/>
          </a:xfrm>
          <a:custGeom>
            <a:avLst/>
            <a:gdLst>
              <a:gd name="connsiteX0" fmla="*/ 0 w 52316"/>
              <a:gd name="connsiteY0" fmla="*/ 0 h 514981"/>
              <a:gd name="connsiteX1" fmla="*/ 52316 w 52316"/>
              <a:gd name="connsiteY1" fmla="*/ 514981 h 514981"/>
              <a:gd name="connsiteX0" fmla="*/ 90056 w 91751"/>
              <a:gd name="connsiteY0" fmla="*/ 0 h 514981"/>
              <a:gd name="connsiteX1" fmla="*/ 1696 w 91751"/>
              <a:gd name="connsiteY1" fmla="*/ 514981 h 514981"/>
              <a:gd name="connsiteX0" fmla="*/ 0 w 17508"/>
              <a:gd name="connsiteY0" fmla="*/ 0 h 609806"/>
              <a:gd name="connsiteX1" fmla="*/ 17508 w 17508"/>
              <a:gd name="connsiteY1" fmla="*/ 609806 h 609806"/>
              <a:gd name="connsiteX0" fmla="*/ 0 w 17508"/>
              <a:gd name="connsiteY0" fmla="*/ 0 h 533946"/>
              <a:gd name="connsiteX1" fmla="*/ 17508 w 17508"/>
              <a:gd name="connsiteY1" fmla="*/ 533946 h 533946"/>
            </a:gdLst>
            <a:ahLst/>
            <a:cxnLst>
              <a:cxn ang="0">
                <a:pos x="connsiteX0" y="connsiteY0"/>
              </a:cxn>
              <a:cxn ang="0">
                <a:pos x="connsiteX1" y="connsiteY1"/>
              </a:cxn>
            </a:cxnLst>
            <a:rect l="l" t="t" r="r" b="b"/>
            <a:pathLst>
              <a:path w="17508" h="533946">
                <a:moveTo>
                  <a:pt x="0" y="0"/>
                </a:moveTo>
                <a:cubicBezTo>
                  <a:pt x="17439" y="171660"/>
                  <a:pt x="69" y="362286"/>
                  <a:pt x="17508" y="533946"/>
                </a:cubicBezTo>
              </a:path>
            </a:pathLst>
          </a:custGeom>
          <a:ln w="19050" cap="flat">
            <a:solidFill>
              <a:srgbClr val="A49578"/>
            </a:solidFill>
            <a:prstDash val="solid"/>
            <a:headEnd type="none" w="sm" len="sm"/>
            <a:tailEnd type="none" w="sm" len="sm"/>
          </a:ln>
        </p:spPr>
      </p:sp>
      <p:sp>
        <p:nvSpPr>
          <p:cNvPr id="93" name="AutoShape 3">
            <a:extLst>
              <a:ext uri="{FF2B5EF4-FFF2-40B4-BE49-F238E27FC236}">
                <a16:creationId xmlns:a16="http://schemas.microsoft.com/office/drawing/2014/main" id="{E3279FAC-C52F-4AFC-BE9B-317A876D67E8}"/>
              </a:ext>
            </a:extLst>
          </p:cNvPr>
          <p:cNvSpPr/>
          <p:nvPr/>
        </p:nvSpPr>
        <p:spPr>
          <a:xfrm flipV="1">
            <a:off x="2076642" y="7710775"/>
            <a:ext cx="559543" cy="20735"/>
          </a:xfrm>
          <a:prstGeom prst="line">
            <a:avLst/>
          </a:prstGeom>
          <a:ln w="19050" cap="flat">
            <a:solidFill>
              <a:srgbClr val="A49578"/>
            </a:solidFill>
            <a:prstDash val="solid"/>
            <a:headEnd type="none" w="sm" len="sm"/>
            <a:tailEnd type="none" w="sm" len="sm"/>
          </a:ln>
        </p:spPr>
      </p:sp>
      <p:sp>
        <p:nvSpPr>
          <p:cNvPr id="94" name="AutoShape 3">
            <a:extLst>
              <a:ext uri="{FF2B5EF4-FFF2-40B4-BE49-F238E27FC236}">
                <a16:creationId xmlns:a16="http://schemas.microsoft.com/office/drawing/2014/main" id="{1FD5ED4E-2A00-4645-9F04-8C2BB0B2375F}"/>
              </a:ext>
            </a:extLst>
          </p:cNvPr>
          <p:cNvSpPr/>
          <p:nvPr/>
        </p:nvSpPr>
        <p:spPr>
          <a:xfrm>
            <a:off x="8934193" y="5590491"/>
            <a:ext cx="444796" cy="18357"/>
          </a:xfrm>
          <a:prstGeom prst="line">
            <a:avLst/>
          </a:prstGeom>
          <a:ln w="19050" cap="flat">
            <a:solidFill>
              <a:srgbClr val="A49578"/>
            </a:solidFill>
            <a:prstDash val="solid"/>
            <a:headEnd type="none" w="sm" len="sm"/>
            <a:tailEnd type="none" w="sm" len="sm"/>
          </a:ln>
        </p:spPr>
      </p:sp>
      <p:sp>
        <p:nvSpPr>
          <p:cNvPr id="95" name="AutoShape 4">
            <a:extLst>
              <a:ext uri="{FF2B5EF4-FFF2-40B4-BE49-F238E27FC236}">
                <a16:creationId xmlns:a16="http://schemas.microsoft.com/office/drawing/2014/main" id="{B0EB906B-B208-4526-88B4-74272B9BE544}"/>
              </a:ext>
            </a:extLst>
          </p:cNvPr>
          <p:cNvSpPr/>
          <p:nvPr/>
        </p:nvSpPr>
        <p:spPr>
          <a:xfrm>
            <a:off x="8934192" y="4836242"/>
            <a:ext cx="1" cy="2884901"/>
          </a:xfrm>
          <a:prstGeom prst="line">
            <a:avLst/>
          </a:prstGeom>
          <a:ln w="19050" cap="flat">
            <a:solidFill>
              <a:srgbClr val="A49578"/>
            </a:solidFill>
            <a:prstDash val="solid"/>
            <a:headEnd type="none" w="sm" len="sm"/>
            <a:tailEnd type="none" w="sm" len="sm"/>
          </a:ln>
        </p:spPr>
      </p:sp>
      <p:sp>
        <p:nvSpPr>
          <p:cNvPr id="96" name="AutoShape 3">
            <a:extLst>
              <a:ext uri="{FF2B5EF4-FFF2-40B4-BE49-F238E27FC236}">
                <a16:creationId xmlns:a16="http://schemas.microsoft.com/office/drawing/2014/main" id="{4DAA28EB-CCE1-4123-8DB5-4DCF5A4F922B}"/>
              </a:ext>
            </a:extLst>
          </p:cNvPr>
          <p:cNvSpPr/>
          <p:nvPr/>
        </p:nvSpPr>
        <p:spPr>
          <a:xfrm>
            <a:off x="8956122" y="6628081"/>
            <a:ext cx="428228" cy="8991"/>
          </a:xfrm>
          <a:prstGeom prst="line">
            <a:avLst/>
          </a:prstGeom>
          <a:ln w="19050" cap="flat">
            <a:solidFill>
              <a:srgbClr val="A49578"/>
            </a:solidFill>
            <a:prstDash val="solid"/>
            <a:headEnd type="none" w="sm" len="sm"/>
            <a:tailEnd type="none" w="sm" len="sm"/>
          </a:ln>
        </p:spPr>
      </p:sp>
      <p:sp>
        <p:nvSpPr>
          <p:cNvPr id="97" name="AutoShape 3">
            <a:extLst>
              <a:ext uri="{FF2B5EF4-FFF2-40B4-BE49-F238E27FC236}">
                <a16:creationId xmlns:a16="http://schemas.microsoft.com/office/drawing/2014/main" id="{20FBE300-FDD9-435A-AD6C-0A96276413A8}"/>
              </a:ext>
            </a:extLst>
          </p:cNvPr>
          <p:cNvSpPr/>
          <p:nvPr/>
        </p:nvSpPr>
        <p:spPr>
          <a:xfrm>
            <a:off x="8981003" y="7682547"/>
            <a:ext cx="361771" cy="1102"/>
          </a:xfrm>
          <a:prstGeom prst="line">
            <a:avLst/>
          </a:prstGeom>
          <a:ln w="19050" cap="flat">
            <a:solidFill>
              <a:srgbClr val="A49578"/>
            </a:solidFill>
            <a:prstDash val="solid"/>
            <a:headEnd type="none" w="sm" len="sm"/>
            <a:tailEnd type="none" w="sm" len="sm"/>
          </a:ln>
        </p:spPr>
      </p:sp>
      <p:sp>
        <p:nvSpPr>
          <p:cNvPr id="98" name="AutoShape 3">
            <a:extLst>
              <a:ext uri="{FF2B5EF4-FFF2-40B4-BE49-F238E27FC236}">
                <a16:creationId xmlns:a16="http://schemas.microsoft.com/office/drawing/2014/main" id="{3B5ABA33-2DF4-4D7E-9B81-094E226AB308}"/>
              </a:ext>
            </a:extLst>
          </p:cNvPr>
          <p:cNvSpPr/>
          <p:nvPr/>
        </p:nvSpPr>
        <p:spPr>
          <a:xfrm>
            <a:off x="5687965" y="5654049"/>
            <a:ext cx="444796" cy="18357"/>
          </a:xfrm>
          <a:prstGeom prst="line">
            <a:avLst/>
          </a:prstGeom>
          <a:ln w="19050" cap="flat">
            <a:solidFill>
              <a:srgbClr val="A49578"/>
            </a:solidFill>
            <a:prstDash val="solid"/>
            <a:headEnd type="none" w="sm" len="sm"/>
            <a:tailEnd type="none" w="sm" len="sm"/>
          </a:ln>
        </p:spPr>
      </p:sp>
      <p:sp>
        <p:nvSpPr>
          <p:cNvPr id="99" name="AutoShape 3">
            <a:extLst>
              <a:ext uri="{FF2B5EF4-FFF2-40B4-BE49-F238E27FC236}">
                <a16:creationId xmlns:a16="http://schemas.microsoft.com/office/drawing/2014/main" id="{7BF5CC38-D543-4C44-80D2-4C3416B9D800}"/>
              </a:ext>
            </a:extLst>
          </p:cNvPr>
          <p:cNvSpPr/>
          <p:nvPr/>
        </p:nvSpPr>
        <p:spPr>
          <a:xfrm>
            <a:off x="5678080" y="6682273"/>
            <a:ext cx="460042" cy="18357"/>
          </a:xfrm>
          <a:prstGeom prst="line">
            <a:avLst/>
          </a:prstGeom>
          <a:ln w="19050" cap="flat">
            <a:solidFill>
              <a:srgbClr val="A49578"/>
            </a:solidFill>
            <a:prstDash val="solid"/>
            <a:headEnd type="none" w="sm" len="sm"/>
            <a:tailEnd type="none" w="sm" len="sm"/>
          </a:ln>
        </p:spPr>
      </p:sp>
      <p:sp>
        <p:nvSpPr>
          <p:cNvPr id="100" name="AutoShape 3">
            <a:extLst>
              <a:ext uri="{FF2B5EF4-FFF2-40B4-BE49-F238E27FC236}">
                <a16:creationId xmlns:a16="http://schemas.microsoft.com/office/drawing/2014/main" id="{25CDBD33-BBF2-48E9-AC4F-0D91E8598E4A}"/>
              </a:ext>
            </a:extLst>
          </p:cNvPr>
          <p:cNvSpPr/>
          <p:nvPr/>
        </p:nvSpPr>
        <p:spPr>
          <a:xfrm>
            <a:off x="5687965" y="7674112"/>
            <a:ext cx="486610" cy="8435"/>
          </a:xfrm>
          <a:prstGeom prst="line">
            <a:avLst/>
          </a:prstGeom>
          <a:ln w="19050" cap="flat">
            <a:solidFill>
              <a:srgbClr val="A49578"/>
            </a:solidFill>
            <a:prstDash val="solid"/>
            <a:headEnd type="none" w="sm" len="sm"/>
            <a:tailEnd type="none" w="sm" len="sm"/>
          </a:ln>
        </p:spPr>
      </p:sp>
      <p:sp>
        <p:nvSpPr>
          <p:cNvPr id="101" name="AutoShape 3">
            <a:extLst>
              <a:ext uri="{FF2B5EF4-FFF2-40B4-BE49-F238E27FC236}">
                <a16:creationId xmlns:a16="http://schemas.microsoft.com/office/drawing/2014/main" id="{EA4C8F6F-C31A-44B2-A2E3-8548A6C6DCD5}"/>
              </a:ext>
            </a:extLst>
          </p:cNvPr>
          <p:cNvSpPr/>
          <p:nvPr/>
        </p:nvSpPr>
        <p:spPr>
          <a:xfrm>
            <a:off x="5699088" y="8868542"/>
            <a:ext cx="486610" cy="0"/>
          </a:xfrm>
          <a:prstGeom prst="line">
            <a:avLst/>
          </a:prstGeom>
          <a:ln w="19050" cap="flat">
            <a:solidFill>
              <a:srgbClr val="A49578"/>
            </a:solidFill>
            <a:prstDash val="solid"/>
            <a:headEnd type="none" w="sm" len="sm"/>
            <a:tailEnd type="none" w="sm" len="sm"/>
          </a:ln>
        </p:spPr>
      </p:sp>
      <p:sp>
        <p:nvSpPr>
          <p:cNvPr id="107" name="AutoShape 89">
            <a:extLst>
              <a:ext uri="{FF2B5EF4-FFF2-40B4-BE49-F238E27FC236}">
                <a16:creationId xmlns:a16="http://schemas.microsoft.com/office/drawing/2014/main" id="{2A62508F-43DD-4068-847E-7E2CF1DF09D7}"/>
              </a:ext>
            </a:extLst>
          </p:cNvPr>
          <p:cNvSpPr/>
          <p:nvPr/>
        </p:nvSpPr>
        <p:spPr>
          <a:xfrm flipH="1">
            <a:off x="12295089" y="4810729"/>
            <a:ext cx="0" cy="4057814"/>
          </a:xfrm>
          <a:prstGeom prst="line">
            <a:avLst/>
          </a:prstGeom>
          <a:ln w="19050" cap="flat">
            <a:solidFill>
              <a:srgbClr val="A49578"/>
            </a:solidFill>
            <a:prstDash val="solid"/>
            <a:headEnd type="none" w="sm" len="sm"/>
            <a:tailEnd type="none" w="sm" len="sm"/>
          </a:ln>
        </p:spPr>
      </p:sp>
      <p:sp>
        <p:nvSpPr>
          <p:cNvPr id="108" name="AutoShape 3">
            <a:extLst>
              <a:ext uri="{FF2B5EF4-FFF2-40B4-BE49-F238E27FC236}">
                <a16:creationId xmlns:a16="http://schemas.microsoft.com/office/drawing/2014/main" id="{52C47F4F-7E8B-4CD3-A726-4A0611627387}"/>
              </a:ext>
            </a:extLst>
          </p:cNvPr>
          <p:cNvSpPr/>
          <p:nvPr/>
        </p:nvSpPr>
        <p:spPr>
          <a:xfrm>
            <a:off x="12344254" y="5664957"/>
            <a:ext cx="180856" cy="7450"/>
          </a:xfrm>
          <a:prstGeom prst="line">
            <a:avLst/>
          </a:prstGeom>
          <a:ln w="19050" cap="flat">
            <a:solidFill>
              <a:srgbClr val="A49578"/>
            </a:solidFill>
            <a:prstDash val="solid"/>
            <a:headEnd type="none" w="sm" len="sm"/>
            <a:tailEnd type="none" w="sm" len="sm"/>
          </a:ln>
        </p:spPr>
      </p:sp>
      <p:sp>
        <p:nvSpPr>
          <p:cNvPr id="109" name="AutoShape 3">
            <a:extLst>
              <a:ext uri="{FF2B5EF4-FFF2-40B4-BE49-F238E27FC236}">
                <a16:creationId xmlns:a16="http://schemas.microsoft.com/office/drawing/2014/main" id="{63308893-BDFB-4B9D-811D-7C383CF66D14}"/>
              </a:ext>
            </a:extLst>
          </p:cNvPr>
          <p:cNvSpPr/>
          <p:nvPr/>
        </p:nvSpPr>
        <p:spPr>
          <a:xfrm>
            <a:off x="12334369" y="6693180"/>
            <a:ext cx="190741" cy="28255"/>
          </a:xfrm>
          <a:prstGeom prst="line">
            <a:avLst/>
          </a:prstGeom>
          <a:ln w="19050" cap="flat">
            <a:solidFill>
              <a:srgbClr val="A49578"/>
            </a:solidFill>
            <a:prstDash val="solid"/>
            <a:headEnd type="none" w="sm" len="sm"/>
            <a:tailEnd type="none" w="sm" len="sm"/>
          </a:ln>
        </p:spPr>
      </p:sp>
      <p:sp>
        <p:nvSpPr>
          <p:cNvPr id="110" name="AutoShape 3">
            <a:extLst>
              <a:ext uri="{FF2B5EF4-FFF2-40B4-BE49-F238E27FC236}">
                <a16:creationId xmlns:a16="http://schemas.microsoft.com/office/drawing/2014/main" id="{8DB9CE7A-77C3-40F8-975D-A442858F7418}"/>
              </a:ext>
            </a:extLst>
          </p:cNvPr>
          <p:cNvSpPr/>
          <p:nvPr/>
        </p:nvSpPr>
        <p:spPr>
          <a:xfrm flipV="1">
            <a:off x="12344254" y="7665292"/>
            <a:ext cx="141574" cy="0"/>
          </a:xfrm>
          <a:prstGeom prst="line">
            <a:avLst/>
          </a:prstGeom>
          <a:ln w="19050" cap="flat">
            <a:solidFill>
              <a:srgbClr val="A49578"/>
            </a:solidFill>
            <a:prstDash val="solid"/>
            <a:headEnd type="none" w="sm" len="sm"/>
            <a:tailEnd type="none" w="sm" len="sm"/>
          </a:ln>
        </p:spPr>
      </p:sp>
      <p:sp>
        <p:nvSpPr>
          <p:cNvPr id="111" name="AutoShape 3">
            <a:extLst>
              <a:ext uri="{FF2B5EF4-FFF2-40B4-BE49-F238E27FC236}">
                <a16:creationId xmlns:a16="http://schemas.microsoft.com/office/drawing/2014/main" id="{FA6D44B4-FF2F-4863-A40A-3FDB18AE56FF}"/>
              </a:ext>
            </a:extLst>
          </p:cNvPr>
          <p:cNvSpPr/>
          <p:nvPr/>
        </p:nvSpPr>
        <p:spPr>
          <a:xfrm>
            <a:off x="12295084" y="8860105"/>
            <a:ext cx="190741" cy="8435"/>
          </a:xfrm>
          <a:prstGeom prst="line">
            <a:avLst/>
          </a:prstGeom>
          <a:ln w="19050" cap="flat">
            <a:solidFill>
              <a:srgbClr val="A49578"/>
            </a:solidFill>
            <a:prstDash val="solid"/>
            <a:headEnd type="none" w="sm" len="sm"/>
            <a:tailEnd type="none" w="sm" len="sm"/>
          </a:ln>
        </p:spPr>
      </p:sp>
      <p:sp>
        <p:nvSpPr>
          <p:cNvPr id="112" name="AutoShape 3">
            <a:extLst>
              <a:ext uri="{FF2B5EF4-FFF2-40B4-BE49-F238E27FC236}">
                <a16:creationId xmlns:a16="http://schemas.microsoft.com/office/drawing/2014/main" id="{723D6BB9-E674-41EC-A155-DE31AEA78BF3}"/>
              </a:ext>
            </a:extLst>
          </p:cNvPr>
          <p:cNvSpPr/>
          <p:nvPr/>
        </p:nvSpPr>
        <p:spPr>
          <a:xfrm>
            <a:off x="15646275" y="5583681"/>
            <a:ext cx="261673" cy="25167"/>
          </a:xfrm>
          <a:prstGeom prst="line">
            <a:avLst/>
          </a:prstGeom>
          <a:ln w="19050" cap="flat">
            <a:solidFill>
              <a:srgbClr val="A49578"/>
            </a:solidFill>
            <a:prstDash val="solid"/>
            <a:headEnd type="none" w="sm" len="sm"/>
            <a:tailEnd type="none" w="sm" len="sm"/>
          </a:ln>
        </p:spPr>
      </p:sp>
      <p:sp>
        <p:nvSpPr>
          <p:cNvPr id="113" name="AutoShape 4">
            <a:extLst>
              <a:ext uri="{FF2B5EF4-FFF2-40B4-BE49-F238E27FC236}">
                <a16:creationId xmlns:a16="http://schemas.microsoft.com/office/drawing/2014/main" id="{FEB7D07D-4A66-48A8-A188-4FE2D4A20499}"/>
              </a:ext>
            </a:extLst>
          </p:cNvPr>
          <p:cNvSpPr/>
          <p:nvPr/>
        </p:nvSpPr>
        <p:spPr>
          <a:xfrm>
            <a:off x="15646275" y="4829432"/>
            <a:ext cx="0" cy="1798649"/>
          </a:xfrm>
          <a:prstGeom prst="line">
            <a:avLst/>
          </a:prstGeom>
          <a:ln w="19050" cap="flat">
            <a:solidFill>
              <a:srgbClr val="A49578"/>
            </a:solidFill>
            <a:prstDash val="solid"/>
            <a:headEnd type="none" w="sm" len="sm"/>
            <a:tailEnd type="none" w="sm" len="sm"/>
          </a:ln>
        </p:spPr>
      </p:sp>
      <p:sp>
        <p:nvSpPr>
          <p:cNvPr id="114" name="AutoShape 3">
            <a:extLst>
              <a:ext uri="{FF2B5EF4-FFF2-40B4-BE49-F238E27FC236}">
                <a16:creationId xmlns:a16="http://schemas.microsoft.com/office/drawing/2014/main" id="{10E4FE52-4BEE-4AF8-9ECF-14A15C02EF0B}"/>
              </a:ext>
            </a:extLst>
          </p:cNvPr>
          <p:cNvSpPr/>
          <p:nvPr/>
        </p:nvSpPr>
        <p:spPr>
          <a:xfrm>
            <a:off x="15668204" y="6621272"/>
            <a:ext cx="239745" cy="6810"/>
          </a:xfrm>
          <a:prstGeom prst="line">
            <a:avLst/>
          </a:prstGeom>
          <a:ln w="19050" cap="flat">
            <a:solidFill>
              <a:srgbClr val="A49578"/>
            </a:solidFill>
            <a:prstDash val="solid"/>
            <a:headEnd type="none" w="sm" len="sm"/>
            <a:tailEnd type="none" w="sm" len="sm"/>
          </a:ln>
        </p:spPr>
      </p:sp>
      <p:sp>
        <p:nvSpPr>
          <p:cNvPr id="115" name="AutoShape 3">
            <a:extLst>
              <a:ext uri="{FF2B5EF4-FFF2-40B4-BE49-F238E27FC236}">
                <a16:creationId xmlns:a16="http://schemas.microsoft.com/office/drawing/2014/main" id="{CE39064B-03E1-4C85-936A-C3D4AAAFB577}"/>
              </a:ext>
            </a:extLst>
          </p:cNvPr>
          <p:cNvSpPr/>
          <p:nvPr/>
        </p:nvSpPr>
        <p:spPr>
          <a:xfrm flipV="1">
            <a:off x="2053616" y="5719838"/>
            <a:ext cx="520262" cy="8991"/>
          </a:xfrm>
          <a:prstGeom prst="line">
            <a:avLst/>
          </a:prstGeom>
          <a:ln w="19050" cap="flat">
            <a:solidFill>
              <a:srgbClr val="A49578"/>
            </a:solidFill>
            <a:prstDash val="solid"/>
            <a:headEnd type="none" w="sm" len="sm"/>
            <a:tailEnd type="none" w="sm"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2376">
            <a:off x="5282271" y="2808630"/>
            <a:ext cx="8266342" cy="7415160"/>
            <a:chOff x="487680" y="-128270"/>
            <a:chExt cx="11526520" cy="8660669"/>
          </a:xfrm>
        </p:grpSpPr>
        <p:sp>
          <p:nvSpPr>
            <p:cNvPr id="3" name="Freeform 3"/>
            <p:cNvSpPr/>
            <p:nvPr/>
          </p:nvSpPr>
          <p:spPr>
            <a:xfrm>
              <a:off x="0" y="-40578"/>
              <a:ext cx="11526520" cy="8701247"/>
            </a:xfrm>
            <a:custGeom>
              <a:avLst/>
              <a:gdLst/>
              <a:ahLst/>
              <a:cxnLst/>
              <a:rect l="l" t="t" r="r" b="b"/>
              <a:pathLst>
                <a:path w="11526520" h="8701247">
                  <a:moveTo>
                    <a:pt x="8704580" y="846532"/>
                  </a:moveTo>
                  <a:cubicBezTo>
                    <a:pt x="7128510" y="106793"/>
                    <a:pt x="5292090" y="0"/>
                    <a:pt x="3665220" y="441065"/>
                  </a:cubicBezTo>
                  <a:cubicBezTo>
                    <a:pt x="2532380" y="741475"/>
                    <a:pt x="1497330" y="1430855"/>
                    <a:pt x="867410" y="2418910"/>
                  </a:cubicBezTo>
                  <a:cubicBezTo>
                    <a:pt x="91440" y="3634442"/>
                    <a:pt x="0" y="5294512"/>
                    <a:pt x="750570" y="6525673"/>
                  </a:cubicBezTo>
                  <a:cubicBezTo>
                    <a:pt x="1283970" y="7399988"/>
                    <a:pt x="2186940" y="8007754"/>
                    <a:pt x="3159760" y="8317715"/>
                  </a:cubicBezTo>
                  <a:cubicBezTo>
                    <a:pt x="4132580" y="8652987"/>
                    <a:pt x="5175250" y="8701247"/>
                    <a:pt x="6191250" y="8569504"/>
                  </a:cubicBezTo>
                  <a:cubicBezTo>
                    <a:pt x="7296150" y="8470525"/>
                    <a:pt x="8411210" y="8218736"/>
                    <a:pt x="9358630" y="7637886"/>
                  </a:cubicBezTo>
                  <a:cubicBezTo>
                    <a:pt x="10306050" y="7057034"/>
                    <a:pt x="11070590" y="6109787"/>
                    <a:pt x="11247120" y="5009731"/>
                  </a:cubicBezTo>
                  <a:cubicBezTo>
                    <a:pt x="11526520" y="3283674"/>
                    <a:pt x="10281920" y="1586270"/>
                    <a:pt x="8704580" y="846531"/>
                  </a:cubicBezTo>
                  <a:close/>
                </a:path>
              </a:pathLst>
            </a:custGeom>
            <a:blipFill>
              <a:blip r:embed="rId3"/>
              <a:stretch>
                <a:fillRect l="-29706" r="-29706"/>
              </a:stretch>
            </a:blipFill>
          </p:spPr>
        </p:sp>
      </p:grpSp>
      <p:sp>
        <p:nvSpPr>
          <p:cNvPr id="6" name="Freeform 6"/>
          <p:cNvSpPr/>
          <p:nvPr/>
        </p:nvSpPr>
        <p:spPr>
          <a:xfrm>
            <a:off x="16037199" y="6535665"/>
            <a:ext cx="2250801" cy="3751335"/>
          </a:xfrm>
          <a:custGeom>
            <a:avLst/>
            <a:gdLst/>
            <a:ahLst/>
            <a:cxnLst/>
            <a:rect l="l" t="t" r="r" b="b"/>
            <a:pathLst>
              <a:path w="2250801" h="3751335">
                <a:moveTo>
                  <a:pt x="0" y="0"/>
                </a:moveTo>
                <a:lnTo>
                  <a:pt x="2250801" y="0"/>
                </a:lnTo>
                <a:lnTo>
                  <a:pt x="2250801" y="3751335"/>
                </a:lnTo>
                <a:lnTo>
                  <a:pt x="0" y="37513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8261227" y="1392624"/>
            <a:ext cx="3825728" cy="806881"/>
          </a:xfrm>
          <a:custGeom>
            <a:avLst/>
            <a:gdLst/>
            <a:ahLst/>
            <a:cxnLst/>
            <a:rect l="l" t="t" r="r" b="b"/>
            <a:pathLst>
              <a:path w="3825728" h="806881">
                <a:moveTo>
                  <a:pt x="0" y="0"/>
                </a:moveTo>
                <a:lnTo>
                  <a:pt x="3825728" y="0"/>
                </a:lnTo>
                <a:lnTo>
                  <a:pt x="3825728" y="806881"/>
                </a:lnTo>
                <a:lnTo>
                  <a:pt x="0" y="8068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028700" y="2151880"/>
            <a:ext cx="4804796" cy="2214245"/>
          </a:xfrm>
          <a:prstGeom prst="rect">
            <a:avLst/>
          </a:prstGeom>
        </p:spPr>
        <p:txBody>
          <a:bodyPr lIns="0" tIns="0" rIns="0" bIns="0" rtlCol="0" anchor="t">
            <a:spAutoFit/>
          </a:bodyPr>
          <a:lstStyle/>
          <a:p>
            <a:pPr algn="l">
              <a:lnSpc>
                <a:spcPts val="4480"/>
              </a:lnSpc>
            </a:pPr>
            <a:r>
              <a:rPr lang="en-US" sz="3200" b="1" spc="640">
                <a:solidFill>
                  <a:srgbClr val="494949"/>
                </a:solidFill>
                <a:latin typeface="Source Han Sans JP Medium"/>
                <a:ea typeface="Source Han Sans JP Medium"/>
                <a:cs typeface="Source Han Sans JP Medium"/>
                <a:sym typeface="Source Han Sans JP Medium"/>
              </a:rPr>
              <a:t>・ナチュラル</a:t>
            </a:r>
          </a:p>
          <a:p>
            <a:pPr algn="l">
              <a:lnSpc>
                <a:spcPts val="4480"/>
              </a:lnSpc>
            </a:pPr>
            <a:r>
              <a:rPr lang="en-US" sz="3200" b="1" spc="640">
                <a:solidFill>
                  <a:srgbClr val="494949"/>
                </a:solidFill>
                <a:latin typeface="Source Han Sans JP Medium"/>
                <a:ea typeface="Source Han Sans JP Medium"/>
                <a:cs typeface="Source Han Sans JP Medium"/>
                <a:sym typeface="Source Han Sans JP Medium"/>
              </a:rPr>
              <a:t>・清潔感</a:t>
            </a:r>
          </a:p>
          <a:p>
            <a:pPr algn="l">
              <a:lnSpc>
                <a:spcPts val="4480"/>
              </a:lnSpc>
            </a:pPr>
            <a:r>
              <a:rPr lang="en-US" sz="3200" b="1" spc="640">
                <a:solidFill>
                  <a:srgbClr val="494949"/>
                </a:solidFill>
                <a:latin typeface="Source Han Sans JP Medium"/>
                <a:ea typeface="Source Han Sans JP Medium"/>
                <a:cs typeface="Source Han Sans JP Medium"/>
                <a:sym typeface="Source Han Sans JP Medium"/>
              </a:rPr>
              <a:t>・温かみ</a:t>
            </a:r>
          </a:p>
          <a:p>
            <a:pPr algn="l">
              <a:lnSpc>
                <a:spcPts val="4480"/>
              </a:lnSpc>
              <a:spcBef>
                <a:spcPct val="0"/>
              </a:spcBef>
            </a:pPr>
            <a:endParaRPr lang="en-US" sz="3200" b="1" spc="640">
              <a:solidFill>
                <a:srgbClr val="494949"/>
              </a:solidFill>
              <a:latin typeface="Source Han Sans JP Medium"/>
              <a:ea typeface="Source Han Sans JP Medium"/>
              <a:cs typeface="Source Han Sans JP Medium"/>
              <a:sym typeface="Source Han Sans JP Medium"/>
            </a:endParaRPr>
          </a:p>
        </p:txBody>
      </p:sp>
      <p:sp>
        <p:nvSpPr>
          <p:cNvPr id="9" name="TextBox 9"/>
          <p:cNvSpPr txBox="1"/>
          <p:nvPr/>
        </p:nvSpPr>
        <p:spPr>
          <a:xfrm>
            <a:off x="1269791" y="4455466"/>
            <a:ext cx="5907980" cy="4859020"/>
          </a:xfrm>
          <a:prstGeom prst="rect">
            <a:avLst/>
          </a:prstGeom>
        </p:spPr>
        <p:txBody>
          <a:bodyPr lIns="0" tIns="0" rIns="0" bIns="0" rtlCol="0" anchor="t">
            <a:spAutoFit/>
          </a:bodyPr>
          <a:lstStyle/>
          <a:p>
            <a:pPr algn="l">
              <a:lnSpc>
                <a:spcPts val="5599"/>
              </a:lnSpc>
            </a:pPr>
            <a:r>
              <a:rPr lang="en-US" sz="2799" b="1" spc="279">
                <a:solidFill>
                  <a:srgbClr val="00BF63"/>
                </a:solidFill>
                <a:latin typeface="Source Han Sans JP Bold"/>
                <a:ea typeface="Source Han Sans JP Bold"/>
                <a:cs typeface="Source Han Sans JP Bold"/>
                <a:sym typeface="Source Han Sans JP Bold"/>
              </a:rPr>
              <a:t>メインカラー</a:t>
            </a:r>
          </a:p>
          <a:p>
            <a:pPr algn="l">
              <a:lnSpc>
                <a:spcPts val="5599"/>
              </a:lnSpc>
            </a:pPr>
            <a:r>
              <a:rPr lang="en-US" sz="2799" spc="279">
                <a:solidFill>
                  <a:srgbClr val="494949"/>
                </a:solidFill>
                <a:latin typeface="Source Han Sans JP"/>
                <a:ea typeface="Source Han Sans JP"/>
                <a:cs typeface="Source Han Sans JP"/>
                <a:sym typeface="Source Han Sans JP"/>
              </a:rPr>
              <a:t>・earthカラー(緑系統)</a:t>
            </a:r>
          </a:p>
          <a:p>
            <a:pPr algn="l">
              <a:lnSpc>
                <a:spcPts val="5599"/>
              </a:lnSpc>
            </a:pPr>
            <a:r>
              <a:rPr lang="en-US" sz="2799" b="1" spc="279">
                <a:solidFill>
                  <a:srgbClr val="FF6D4D"/>
                </a:solidFill>
                <a:latin typeface="Source Han Sans JP Bold"/>
                <a:ea typeface="Source Han Sans JP Bold"/>
                <a:cs typeface="Source Han Sans JP Bold"/>
                <a:sym typeface="Source Han Sans JP Bold"/>
              </a:rPr>
              <a:t>サブカラー</a:t>
            </a:r>
          </a:p>
          <a:p>
            <a:pPr algn="l">
              <a:lnSpc>
                <a:spcPts val="5599"/>
              </a:lnSpc>
            </a:pPr>
            <a:r>
              <a:rPr lang="en-US" sz="2799" spc="279">
                <a:solidFill>
                  <a:srgbClr val="494949"/>
                </a:solidFill>
                <a:latin typeface="Source Han Sans JP"/>
                <a:ea typeface="Source Han Sans JP"/>
                <a:cs typeface="Source Han Sans JP"/>
                <a:sym typeface="Source Han Sans JP"/>
              </a:rPr>
              <a:t>・ベージュ系</a:t>
            </a:r>
          </a:p>
          <a:p>
            <a:pPr algn="l">
              <a:lnSpc>
                <a:spcPts val="5599"/>
              </a:lnSpc>
            </a:pPr>
            <a:r>
              <a:rPr lang="en-US" sz="2799" spc="279">
                <a:solidFill>
                  <a:srgbClr val="494949"/>
                </a:solidFill>
                <a:latin typeface="Source Han Sans JP"/>
                <a:ea typeface="Source Han Sans JP"/>
                <a:cs typeface="Source Han Sans JP"/>
                <a:sym typeface="Source Han Sans JP"/>
              </a:rPr>
              <a:t>・オレンジ</a:t>
            </a:r>
          </a:p>
          <a:p>
            <a:pPr algn="l">
              <a:lnSpc>
                <a:spcPts val="5599"/>
              </a:lnSpc>
            </a:pPr>
            <a:r>
              <a:rPr lang="en-US" sz="2799" spc="279">
                <a:solidFill>
                  <a:srgbClr val="494949"/>
                </a:solidFill>
                <a:latin typeface="Source Han Sans JP"/>
                <a:ea typeface="Source Han Sans JP"/>
                <a:cs typeface="Source Han Sans JP"/>
                <a:sym typeface="Source Han Sans JP"/>
              </a:rPr>
              <a:t>・ブラウン</a:t>
            </a:r>
          </a:p>
          <a:p>
            <a:pPr algn="l">
              <a:lnSpc>
                <a:spcPts val="5599"/>
              </a:lnSpc>
            </a:pPr>
            <a:r>
              <a:rPr lang="en-US" sz="2799" spc="279">
                <a:solidFill>
                  <a:srgbClr val="494949"/>
                </a:solidFill>
                <a:latin typeface="Source Han Sans JP"/>
                <a:ea typeface="Source Han Sans JP"/>
                <a:cs typeface="Source Han Sans JP"/>
                <a:sym typeface="Source Han Sans JP"/>
              </a:rPr>
              <a:t>・ホワイト</a:t>
            </a:r>
          </a:p>
        </p:txBody>
      </p:sp>
      <p:sp>
        <p:nvSpPr>
          <p:cNvPr id="10" name="TextBox 10"/>
          <p:cNvSpPr txBox="1"/>
          <p:nvPr/>
        </p:nvSpPr>
        <p:spPr>
          <a:xfrm>
            <a:off x="1269791" y="723900"/>
            <a:ext cx="4824415" cy="908051"/>
          </a:xfrm>
          <a:prstGeom prst="rect">
            <a:avLst/>
          </a:prstGeom>
        </p:spPr>
        <p:txBody>
          <a:bodyPr lIns="0" tIns="0" rIns="0" bIns="0" rtlCol="0" anchor="t">
            <a:spAutoFit/>
          </a:bodyPr>
          <a:lstStyle/>
          <a:p>
            <a:pPr algn="l">
              <a:lnSpc>
                <a:spcPts val="7999"/>
              </a:lnSpc>
            </a:pPr>
            <a:r>
              <a:rPr lang="en-US" sz="3999" b="1" spc="799" dirty="0">
                <a:solidFill>
                  <a:srgbClr val="494949"/>
                </a:solidFill>
                <a:latin typeface="Source Han Sans JP Bold"/>
                <a:ea typeface="Source Han Sans JP Bold"/>
                <a:cs typeface="Source Han Sans JP Bold"/>
                <a:sym typeface="Source Han Sans JP Bold"/>
              </a:rPr>
              <a:t>デザイン方針</a:t>
            </a:r>
          </a:p>
        </p:txBody>
      </p:sp>
      <p:grpSp>
        <p:nvGrpSpPr>
          <p:cNvPr id="4" name="Group 4"/>
          <p:cNvGrpSpPr/>
          <p:nvPr/>
        </p:nvGrpSpPr>
        <p:grpSpPr>
          <a:xfrm>
            <a:off x="9919843" y="-266700"/>
            <a:ext cx="8831338" cy="8829042"/>
            <a:chOff x="487680" y="-128270"/>
            <a:chExt cx="12671543" cy="12668250"/>
          </a:xfrm>
        </p:grpSpPr>
        <p:sp>
          <p:nvSpPr>
            <p:cNvPr id="5" name="Freeform 5"/>
            <p:cNvSpPr/>
            <p:nvPr/>
          </p:nvSpPr>
          <p:spPr>
            <a:xfrm>
              <a:off x="0" y="0"/>
              <a:ext cx="12623098" cy="12668250"/>
            </a:xfrm>
            <a:custGeom>
              <a:avLst/>
              <a:gdLst/>
              <a:ahLst/>
              <a:cxnLst/>
              <a:rect l="l" t="t" r="r" b="b"/>
              <a:pathLst>
                <a:path w="12623098" h="12668250">
                  <a:moveTo>
                    <a:pt x="9520831" y="1238250"/>
                  </a:moveTo>
                  <a:cubicBezTo>
                    <a:pt x="7788197" y="156210"/>
                    <a:pt x="5769351" y="0"/>
                    <a:pt x="3980871" y="645160"/>
                  </a:cubicBezTo>
                  <a:cubicBezTo>
                    <a:pt x="2735497" y="1084580"/>
                    <a:pt x="1597627" y="2092960"/>
                    <a:pt x="905132" y="3538220"/>
                  </a:cubicBezTo>
                  <a:cubicBezTo>
                    <a:pt x="91440" y="5316220"/>
                    <a:pt x="0" y="7744460"/>
                    <a:pt x="776685" y="9545320"/>
                  </a:cubicBezTo>
                  <a:cubicBezTo>
                    <a:pt x="1363072" y="10824210"/>
                    <a:pt x="2355741" y="11713210"/>
                    <a:pt x="3425199" y="12166600"/>
                  </a:cubicBezTo>
                  <a:cubicBezTo>
                    <a:pt x="4494657" y="12619990"/>
                    <a:pt x="5640905" y="12668250"/>
                    <a:pt x="6757832" y="12534900"/>
                  </a:cubicBezTo>
                  <a:cubicBezTo>
                    <a:pt x="7972491" y="12390120"/>
                    <a:pt x="9198318" y="12021820"/>
                    <a:pt x="10239853" y="11172190"/>
                  </a:cubicBezTo>
                  <a:cubicBezTo>
                    <a:pt x="11281389" y="10322560"/>
                    <a:pt x="12121877" y="8936990"/>
                    <a:pt x="12315943" y="7327900"/>
                  </a:cubicBezTo>
                  <a:cubicBezTo>
                    <a:pt x="12623098" y="4803140"/>
                    <a:pt x="11254861" y="2320290"/>
                    <a:pt x="9520831" y="1238250"/>
                  </a:cubicBezTo>
                  <a:close/>
                </a:path>
              </a:pathLst>
            </a:custGeom>
            <a:blipFill>
              <a:blip r:embed="rId8"/>
              <a:stretch>
                <a:fillRect l="-903" r="-903"/>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208</Words>
  <Application>Microsoft Office PowerPoint</Application>
  <PresentationFormat>ユーザー設定</PresentationFormat>
  <Paragraphs>83</Paragraphs>
  <Slides>9</Slides>
  <Notes>5</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9</vt:i4>
      </vt:variant>
    </vt:vector>
  </HeadingPairs>
  <TitlesOfParts>
    <vt:vector size="19" baseType="lpstr">
      <vt:lpstr>Source Han Sans JP Medium</vt:lpstr>
      <vt:lpstr>Source Han Sans JP</vt:lpstr>
      <vt:lpstr>Signature</vt:lpstr>
      <vt:lpstr>Calibri</vt:lpstr>
      <vt:lpstr>Arial</vt:lpstr>
      <vt:lpstr>Noto Sans JP</vt:lpstr>
      <vt:lpstr>ＭＳ Ｐゴシック</vt:lpstr>
      <vt:lpstr>Source Han Sans JP Bold</vt:lpstr>
      <vt:lpstr>游ゴシック</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マッサージ鍼灸治療院 板井堂 HP作成企画</dc:title>
  <cp:lastModifiedBy>user1</cp:lastModifiedBy>
  <cp:revision>15</cp:revision>
  <dcterms:created xsi:type="dcterms:W3CDTF">2006-08-16T00:00:00Z</dcterms:created>
  <dcterms:modified xsi:type="dcterms:W3CDTF">2025-08-20T00:52:45Z</dcterms:modified>
  <dc:identifier>DAGuyImYQQM</dc:identifier>
</cp:coreProperties>
</file>