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9" r:id="rId1"/>
  </p:sldMasterIdLst>
  <p:notesMasterIdLst>
    <p:notesMasterId r:id="rId15"/>
  </p:notesMasterIdLst>
  <p:sldIdLst>
    <p:sldId id="256" r:id="rId2"/>
    <p:sldId id="306" r:id="rId3"/>
    <p:sldId id="258" r:id="rId4"/>
    <p:sldId id="303" r:id="rId5"/>
    <p:sldId id="263" r:id="rId6"/>
    <p:sldId id="273" r:id="rId7"/>
    <p:sldId id="269" r:id="rId8"/>
    <p:sldId id="310" r:id="rId9"/>
    <p:sldId id="311" r:id="rId10"/>
    <p:sldId id="274" r:id="rId11"/>
    <p:sldId id="309" r:id="rId12"/>
    <p:sldId id="281" r:id="rId13"/>
    <p:sldId id="312" r:id="rId14"/>
  </p:sldIdLst>
  <p:sldSz cx="12192000" cy="6858000"/>
  <p:notesSz cx="6858000" cy="9144000"/>
  <p:embeddedFontLst>
    <p:embeddedFont>
      <p:font typeface="NotoSansJP-Bold" panose="020B0600070205080204" charset="-128"/>
      <p:regular r:id="rId16"/>
    </p:embeddedFont>
    <p:embeddedFont>
      <p:font typeface="OPPOSans L" panose="020B0600070205080204" charset="-122"/>
      <p:regular r:id="rId17"/>
    </p:embeddedFont>
    <p:embeddedFont>
      <p:font typeface="宋体" panose="02010600030101010101" pitchFamily="2" charset="-122"/>
      <p:regular r:id="rId18"/>
    </p:embeddedFont>
    <p:embeddedFont>
      <p:font typeface="Source Han Sans" panose="020B0600070205080204" charset="-128"/>
      <p:regular r:id="rId19"/>
    </p:embeddedFont>
    <p:embeddedFont>
      <p:font typeface="Meiryo UI" panose="020B0604030504040204" pitchFamily="50" charset="-128"/>
      <p:regular r:id="rId20"/>
      <p:bold r:id="rId21"/>
      <p:italic r:id="rId22"/>
      <p:boldItalic r:id="rId23"/>
    </p:embeddedFont>
    <p:embeddedFont>
      <p:font typeface="Tw Cen MT" panose="020B0602020104020603" pitchFamily="34" charset="0"/>
      <p:regular r:id="rId24"/>
      <p:bold r:id="rId25"/>
      <p:italic r:id="rId26"/>
      <p:boldItalic r:id="rId27"/>
    </p:embeddedFont>
    <p:embeddedFont>
      <p:font typeface="游ゴシック" panose="020B0400000000000000" pitchFamily="50" charset="-128"/>
      <p:regular r:id="rId28"/>
      <p:bold r:id="rId2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267" autoAdjust="0"/>
  </p:normalViewPr>
  <p:slideViewPr>
    <p:cSldViewPr snapToGrid="0">
      <p:cViewPr varScale="1">
        <p:scale>
          <a:sx n="66" d="100"/>
          <a:sy n="66" d="100"/>
        </p:scale>
        <p:origin x="130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F1472D-B738-4FDD-B460-62B37B5295B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F8414520-FF66-403D-9858-2CAD289AC75C}">
      <dgm:prSet phldrT="[テキスト]"/>
      <dgm:spPr/>
      <dgm:t>
        <a:bodyPr/>
        <a:lstStyle/>
        <a:p>
          <a:r>
            <a:rPr lang="ja-JP" altLang="en-US" b="1" dirty="0">
              <a:solidFill>
                <a:schemeClr val="bg1"/>
              </a:solidFill>
              <a:latin typeface="Meiryo UI" panose="020B0604030504040204" pitchFamily="50" charset="-128"/>
              <a:ea typeface="Meiryo UI" panose="020B0604030504040204" pitchFamily="50" charset="-128"/>
            </a:rPr>
            <a:t>藻</a:t>
          </a:r>
          <a:r>
            <a:rPr lang="ja-JP" altLang="ja-JP" b="1" dirty="0">
              <a:solidFill>
                <a:schemeClr val="bg1"/>
              </a:solidFill>
              <a:latin typeface="Meiryo UI" panose="020B0604030504040204" pitchFamily="50" charset="-128"/>
              <a:ea typeface="Meiryo UI" panose="020B0604030504040204" pitchFamily="50" charset="-128"/>
            </a:rPr>
            <a:t>場（海草）の再生効果</a:t>
          </a:r>
          <a:endParaRPr kumimoji="1" lang="ja-JP" altLang="en-US" dirty="0">
            <a:solidFill>
              <a:schemeClr val="bg1"/>
            </a:solidFill>
          </a:endParaRPr>
        </a:p>
      </dgm:t>
    </dgm:pt>
    <dgm:pt modelId="{5F7E1311-54B6-40DD-9217-9E614D388C06}" type="parTrans" cxnId="{7D540828-7335-465D-B8A4-17D91CF1CC0F}">
      <dgm:prSet/>
      <dgm:spPr/>
      <dgm:t>
        <a:bodyPr/>
        <a:lstStyle/>
        <a:p>
          <a:endParaRPr kumimoji="1" lang="ja-JP" altLang="en-US"/>
        </a:p>
      </dgm:t>
    </dgm:pt>
    <dgm:pt modelId="{8361F02C-BAB3-43CF-97FA-41F93F9A3192}" type="sibTrans" cxnId="{7D540828-7335-465D-B8A4-17D91CF1CC0F}">
      <dgm:prSet/>
      <dgm:spPr/>
      <dgm:t>
        <a:bodyPr/>
        <a:lstStyle/>
        <a:p>
          <a:endParaRPr kumimoji="1" lang="ja-JP" altLang="en-US"/>
        </a:p>
      </dgm:t>
    </dgm:pt>
    <dgm:pt modelId="{412B2B48-BB6A-47FC-9AFF-5ED1F0B64B91}">
      <dgm:prSet phldrT="[テキスト]"/>
      <dgm:spPr/>
      <dgm:t>
        <a:bodyPr/>
        <a:lstStyle/>
        <a:p>
          <a:r>
            <a:rPr lang="ja-JP" altLang="ja-JP" dirty="0">
              <a:solidFill>
                <a:srgbClr val="002FA7"/>
              </a:solidFill>
              <a:latin typeface="Meiryo UI" panose="020B0604030504040204" pitchFamily="50" charset="-128"/>
              <a:ea typeface="Meiryo UI" panose="020B0604030504040204" pitchFamily="50" charset="-128"/>
            </a:rPr>
            <a:t>藤沢市・江の島沖では、</a:t>
          </a:r>
          <a:r>
            <a:rPr lang="ja-JP" altLang="en-US" dirty="0">
              <a:solidFill>
                <a:srgbClr val="002FA7"/>
              </a:solidFill>
              <a:latin typeface="Meiryo UI" panose="020B0604030504040204" pitchFamily="50" charset="-128"/>
              <a:ea typeface="Meiryo UI" panose="020B0604030504040204" pitchFamily="50" charset="-128"/>
            </a:rPr>
            <a:t>藻</a:t>
          </a:r>
          <a:r>
            <a:rPr lang="ja-JP" altLang="ja-JP" dirty="0">
              <a:solidFill>
                <a:srgbClr val="002FA7"/>
              </a:solidFill>
              <a:latin typeface="Meiryo UI" panose="020B0604030504040204" pitchFamily="50" charset="-128"/>
              <a:ea typeface="Meiryo UI" panose="020B0604030504040204" pitchFamily="50" charset="-128"/>
            </a:rPr>
            <a:t>場の面積が</a:t>
          </a:r>
          <a:r>
            <a:rPr lang="en-US" altLang="ja-JP" dirty="0">
              <a:solidFill>
                <a:srgbClr val="002FA7"/>
              </a:solidFill>
              <a:latin typeface="Meiryo UI" panose="020B0604030504040204" pitchFamily="50" charset="-128"/>
              <a:ea typeface="Meiryo UI" panose="020B0604030504040204" pitchFamily="50" charset="-128"/>
            </a:rPr>
            <a:t>2020</a:t>
          </a:r>
          <a:r>
            <a:rPr lang="ja-JP" altLang="ja-JP" dirty="0">
              <a:solidFill>
                <a:srgbClr val="002FA7"/>
              </a:solidFill>
              <a:latin typeface="Meiryo UI" panose="020B0604030504040204" pitchFamily="50" charset="-128"/>
              <a:ea typeface="Meiryo UI" panose="020B0604030504040204" pitchFamily="50" charset="-128"/>
            </a:rPr>
            <a:t>年比で</a:t>
          </a:r>
          <a:r>
            <a:rPr lang="en-US" altLang="ja-JP" dirty="0">
              <a:solidFill>
                <a:srgbClr val="002FA7"/>
              </a:solidFill>
              <a:latin typeface="Meiryo UI" panose="020B0604030504040204" pitchFamily="50" charset="-128"/>
              <a:ea typeface="Meiryo UI" panose="020B0604030504040204" pitchFamily="50" charset="-128"/>
            </a:rPr>
            <a:t>1.5</a:t>
          </a:r>
          <a:r>
            <a:rPr lang="ja-JP" altLang="ja-JP" dirty="0">
              <a:solidFill>
                <a:srgbClr val="002FA7"/>
              </a:solidFill>
              <a:latin typeface="Meiryo UI" panose="020B0604030504040204" pitchFamily="50" charset="-128"/>
              <a:ea typeface="Meiryo UI" panose="020B0604030504040204" pitchFamily="50" charset="-128"/>
            </a:rPr>
            <a:t>倍以上に増加</a:t>
          </a:r>
          <a:endParaRPr kumimoji="1" lang="ja-JP" altLang="en-US" dirty="0"/>
        </a:p>
      </dgm:t>
    </dgm:pt>
    <dgm:pt modelId="{7F01AB75-C371-4DB6-9EBE-6A7AB0E9A383}" type="parTrans" cxnId="{163F7B1D-6C3F-4392-B0E6-5E92AC7A2F46}">
      <dgm:prSet/>
      <dgm:spPr/>
      <dgm:t>
        <a:bodyPr/>
        <a:lstStyle/>
        <a:p>
          <a:endParaRPr kumimoji="1" lang="ja-JP" altLang="en-US"/>
        </a:p>
      </dgm:t>
    </dgm:pt>
    <dgm:pt modelId="{269AB1C2-CE5F-49D7-B361-BAD86293F4CA}" type="sibTrans" cxnId="{163F7B1D-6C3F-4392-B0E6-5E92AC7A2F46}">
      <dgm:prSet/>
      <dgm:spPr/>
      <dgm:t>
        <a:bodyPr/>
        <a:lstStyle/>
        <a:p>
          <a:endParaRPr kumimoji="1" lang="ja-JP" altLang="en-US"/>
        </a:p>
      </dgm:t>
    </dgm:pt>
    <dgm:pt modelId="{86919B07-C71E-43E3-9E71-8E331F5CCFB5}">
      <dgm:prSet phldrT="[テキスト]"/>
      <dgm:spPr/>
      <dgm:t>
        <a:bodyPr/>
        <a:lstStyle/>
        <a:p>
          <a:r>
            <a:rPr lang="ja-JP" altLang="en-US" b="1" dirty="0">
              <a:solidFill>
                <a:schemeClr val="bg1"/>
              </a:solidFill>
              <a:latin typeface="Meiryo UI" panose="020B0604030504040204" pitchFamily="50" charset="-128"/>
              <a:ea typeface="Meiryo UI" panose="020B0604030504040204" pitchFamily="50" charset="-128"/>
            </a:rPr>
            <a:t>海洋生物の増加</a:t>
          </a:r>
          <a:endParaRPr kumimoji="1" lang="ja-JP" altLang="en-US" dirty="0">
            <a:solidFill>
              <a:schemeClr val="bg1"/>
            </a:solidFill>
          </a:endParaRPr>
        </a:p>
      </dgm:t>
    </dgm:pt>
    <dgm:pt modelId="{DBC2481C-BF93-4072-93CB-0B8CA927B5FD}" type="parTrans" cxnId="{1B1E28F7-D8DE-4CF9-A8C0-F81AE4D4BC59}">
      <dgm:prSet/>
      <dgm:spPr/>
      <dgm:t>
        <a:bodyPr/>
        <a:lstStyle/>
        <a:p>
          <a:endParaRPr kumimoji="1" lang="ja-JP" altLang="en-US"/>
        </a:p>
      </dgm:t>
    </dgm:pt>
    <dgm:pt modelId="{DA598491-F315-40D1-BF1A-E5E5DBBAE97A}" type="sibTrans" cxnId="{1B1E28F7-D8DE-4CF9-A8C0-F81AE4D4BC59}">
      <dgm:prSet/>
      <dgm:spPr/>
      <dgm:t>
        <a:bodyPr/>
        <a:lstStyle/>
        <a:p>
          <a:endParaRPr kumimoji="1" lang="ja-JP" altLang="en-US"/>
        </a:p>
      </dgm:t>
    </dgm:pt>
    <dgm:pt modelId="{DC84DE21-B726-4508-9AEA-E913B62084C2}">
      <dgm:prSet phldrT="[テキスト]"/>
      <dgm:spPr/>
      <dgm:t>
        <a:bodyPr/>
        <a:lstStyle/>
        <a:p>
          <a:r>
            <a:rPr lang="ja-JP" altLang="ja-JP" dirty="0">
              <a:solidFill>
                <a:srgbClr val="002FA7"/>
              </a:solidFill>
              <a:latin typeface="Meiryo UI" panose="020B0604030504040204" pitchFamily="50" charset="-128"/>
              <a:ea typeface="Meiryo UI" panose="020B0604030504040204" pitchFamily="50" charset="-128"/>
            </a:rPr>
            <a:t>再生された藻場では、海の健全性を表す</a:t>
          </a:r>
          <a:r>
            <a:rPr lang="ja-JP" altLang="en-US" dirty="0">
              <a:solidFill>
                <a:srgbClr val="002FA7"/>
              </a:solidFill>
              <a:latin typeface="Meiryo UI" panose="020B0604030504040204" pitchFamily="50" charset="-128"/>
              <a:ea typeface="Meiryo UI" panose="020B0604030504040204" pitchFamily="50" charset="-128"/>
            </a:rPr>
            <a:t>魚の稚魚や二枚貝</a:t>
          </a:r>
          <a:r>
            <a:rPr lang="ja-JP" altLang="ja-JP" dirty="0">
              <a:solidFill>
                <a:srgbClr val="002FA7"/>
              </a:solidFill>
              <a:latin typeface="Meiryo UI" panose="020B0604030504040204" pitchFamily="50" charset="-128"/>
              <a:ea typeface="Meiryo UI" panose="020B0604030504040204" pitchFamily="50" charset="-128"/>
            </a:rPr>
            <a:t>の増加が報告されている</a:t>
          </a:r>
          <a:endParaRPr kumimoji="1" lang="ja-JP" altLang="en-US" dirty="0"/>
        </a:p>
      </dgm:t>
    </dgm:pt>
    <dgm:pt modelId="{D316B625-1713-4281-BBEE-CD73FA5442CC}" type="parTrans" cxnId="{B0720693-E1DE-4D44-B83F-D1F7DC6BBEB8}">
      <dgm:prSet/>
      <dgm:spPr/>
      <dgm:t>
        <a:bodyPr/>
        <a:lstStyle/>
        <a:p>
          <a:endParaRPr kumimoji="1" lang="ja-JP" altLang="en-US"/>
        </a:p>
      </dgm:t>
    </dgm:pt>
    <dgm:pt modelId="{33580665-070D-4574-947D-CED205AB56E2}" type="sibTrans" cxnId="{B0720693-E1DE-4D44-B83F-D1F7DC6BBEB8}">
      <dgm:prSet/>
      <dgm:spPr/>
      <dgm:t>
        <a:bodyPr/>
        <a:lstStyle/>
        <a:p>
          <a:endParaRPr kumimoji="1" lang="ja-JP" altLang="en-US"/>
        </a:p>
      </dgm:t>
    </dgm:pt>
    <dgm:pt modelId="{2D546997-6928-49A9-9976-8B4FBC80ADE5}" type="pres">
      <dgm:prSet presAssocID="{F2F1472D-B738-4FDD-B460-62B37B5295BB}" presName="linear" presStyleCnt="0">
        <dgm:presLayoutVars>
          <dgm:animLvl val="lvl"/>
          <dgm:resizeHandles val="exact"/>
        </dgm:presLayoutVars>
      </dgm:prSet>
      <dgm:spPr/>
    </dgm:pt>
    <dgm:pt modelId="{52284855-750F-41D6-911A-490727C24B03}" type="pres">
      <dgm:prSet presAssocID="{F8414520-FF66-403D-9858-2CAD289AC75C}" presName="parentText" presStyleLbl="node1" presStyleIdx="0" presStyleCnt="2" custLinFactNeighborX="11398" custLinFactNeighborY="4803">
        <dgm:presLayoutVars>
          <dgm:chMax val="0"/>
          <dgm:bulletEnabled val="1"/>
        </dgm:presLayoutVars>
      </dgm:prSet>
      <dgm:spPr/>
    </dgm:pt>
    <dgm:pt modelId="{A561C70B-99E5-4170-B55C-AACA5B181293}" type="pres">
      <dgm:prSet presAssocID="{F8414520-FF66-403D-9858-2CAD289AC75C}" presName="childText" presStyleLbl="revTx" presStyleIdx="0" presStyleCnt="2">
        <dgm:presLayoutVars>
          <dgm:bulletEnabled val="1"/>
        </dgm:presLayoutVars>
      </dgm:prSet>
      <dgm:spPr/>
    </dgm:pt>
    <dgm:pt modelId="{C3D1BBF1-AD3C-4A84-AF5F-60E6BAB9A9D5}" type="pres">
      <dgm:prSet presAssocID="{86919B07-C71E-43E3-9E71-8E331F5CCFB5}" presName="parentText" presStyleLbl="node1" presStyleIdx="1" presStyleCnt="2">
        <dgm:presLayoutVars>
          <dgm:chMax val="0"/>
          <dgm:bulletEnabled val="1"/>
        </dgm:presLayoutVars>
      </dgm:prSet>
      <dgm:spPr/>
    </dgm:pt>
    <dgm:pt modelId="{D028DAFD-192F-46A0-8B42-039DBD3CA3A5}" type="pres">
      <dgm:prSet presAssocID="{86919B07-C71E-43E3-9E71-8E331F5CCFB5}" presName="childText" presStyleLbl="revTx" presStyleIdx="1" presStyleCnt="2">
        <dgm:presLayoutVars>
          <dgm:bulletEnabled val="1"/>
        </dgm:presLayoutVars>
      </dgm:prSet>
      <dgm:spPr/>
    </dgm:pt>
  </dgm:ptLst>
  <dgm:cxnLst>
    <dgm:cxn modelId="{163F7B1D-6C3F-4392-B0E6-5E92AC7A2F46}" srcId="{F8414520-FF66-403D-9858-2CAD289AC75C}" destId="{412B2B48-BB6A-47FC-9AFF-5ED1F0B64B91}" srcOrd="0" destOrd="0" parTransId="{7F01AB75-C371-4DB6-9EBE-6A7AB0E9A383}" sibTransId="{269AB1C2-CE5F-49D7-B361-BAD86293F4CA}"/>
    <dgm:cxn modelId="{7D540828-7335-465D-B8A4-17D91CF1CC0F}" srcId="{F2F1472D-B738-4FDD-B460-62B37B5295BB}" destId="{F8414520-FF66-403D-9858-2CAD289AC75C}" srcOrd="0" destOrd="0" parTransId="{5F7E1311-54B6-40DD-9217-9E614D388C06}" sibTransId="{8361F02C-BAB3-43CF-97FA-41F93F9A3192}"/>
    <dgm:cxn modelId="{8C10685F-3FAD-4006-9F3F-655255562444}" type="presOf" srcId="{F8414520-FF66-403D-9858-2CAD289AC75C}" destId="{52284855-750F-41D6-911A-490727C24B03}" srcOrd="0" destOrd="0" presId="urn:microsoft.com/office/officeart/2005/8/layout/vList2"/>
    <dgm:cxn modelId="{31BDAC50-AB92-45CB-AF51-8C041CEE44DC}" type="presOf" srcId="{DC84DE21-B726-4508-9AEA-E913B62084C2}" destId="{D028DAFD-192F-46A0-8B42-039DBD3CA3A5}" srcOrd="0" destOrd="0" presId="urn:microsoft.com/office/officeart/2005/8/layout/vList2"/>
    <dgm:cxn modelId="{B0720693-E1DE-4D44-B83F-D1F7DC6BBEB8}" srcId="{86919B07-C71E-43E3-9E71-8E331F5CCFB5}" destId="{DC84DE21-B726-4508-9AEA-E913B62084C2}" srcOrd="0" destOrd="0" parTransId="{D316B625-1713-4281-BBEE-CD73FA5442CC}" sibTransId="{33580665-070D-4574-947D-CED205AB56E2}"/>
    <dgm:cxn modelId="{49D6D7AB-C1AF-4EFF-A2AC-C9E6A48FB9E5}" type="presOf" srcId="{86919B07-C71E-43E3-9E71-8E331F5CCFB5}" destId="{C3D1BBF1-AD3C-4A84-AF5F-60E6BAB9A9D5}" srcOrd="0" destOrd="0" presId="urn:microsoft.com/office/officeart/2005/8/layout/vList2"/>
    <dgm:cxn modelId="{35E6AFF2-E473-4185-9579-A338665D54F8}" type="presOf" srcId="{F2F1472D-B738-4FDD-B460-62B37B5295BB}" destId="{2D546997-6928-49A9-9976-8B4FBC80ADE5}" srcOrd="0" destOrd="0" presId="urn:microsoft.com/office/officeart/2005/8/layout/vList2"/>
    <dgm:cxn modelId="{1B1E28F7-D8DE-4CF9-A8C0-F81AE4D4BC59}" srcId="{F2F1472D-B738-4FDD-B460-62B37B5295BB}" destId="{86919B07-C71E-43E3-9E71-8E331F5CCFB5}" srcOrd="1" destOrd="0" parTransId="{DBC2481C-BF93-4072-93CB-0B8CA927B5FD}" sibTransId="{DA598491-F315-40D1-BF1A-E5E5DBBAE97A}"/>
    <dgm:cxn modelId="{1575DDF9-267A-43CC-9540-F2330BDCF0AE}" type="presOf" srcId="{412B2B48-BB6A-47FC-9AFF-5ED1F0B64B91}" destId="{A561C70B-99E5-4170-B55C-AACA5B181293}" srcOrd="0" destOrd="0" presId="urn:microsoft.com/office/officeart/2005/8/layout/vList2"/>
    <dgm:cxn modelId="{E58D7E45-CF2C-441C-B017-F48D8D5F2E5C}" type="presParOf" srcId="{2D546997-6928-49A9-9976-8B4FBC80ADE5}" destId="{52284855-750F-41D6-911A-490727C24B03}" srcOrd="0" destOrd="0" presId="urn:microsoft.com/office/officeart/2005/8/layout/vList2"/>
    <dgm:cxn modelId="{0294A336-3AB7-40C6-B05B-20E26B18A73A}" type="presParOf" srcId="{2D546997-6928-49A9-9976-8B4FBC80ADE5}" destId="{A561C70B-99E5-4170-B55C-AACA5B181293}" srcOrd="1" destOrd="0" presId="urn:microsoft.com/office/officeart/2005/8/layout/vList2"/>
    <dgm:cxn modelId="{725ADFC6-75B9-4FAD-8E21-4C41C93741E3}" type="presParOf" srcId="{2D546997-6928-49A9-9976-8B4FBC80ADE5}" destId="{C3D1BBF1-AD3C-4A84-AF5F-60E6BAB9A9D5}" srcOrd="2" destOrd="0" presId="urn:microsoft.com/office/officeart/2005/8/layout/vList2"/>
    <dgm:cxn modelId="{BB263E2C-5A7E-49B7-BB37-F64AF29C68C7}" type="presParOf" srcId="{2D546997-6928-49A9-9976-8B4FBC80ADE5}" destId="{D028DAFD-192F-46A0-8B42-039DBD3CA3A5}"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F1472D-B738-4FDD-B460-62B37B5295B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F8414520-FF66-403D-9858-2CAD289AC75C}">
      <dgm:prSet phldrT="[テキスト]"/>
      <dgm:spPr/>
      <dgm:t>
        <a:bodyPr/>
        <a:lstStyle/>
        <a:p>
          <a:r>
            <a:rPr kumimoji="1" lang="ja-JP" altLang="ja-JP" b="1" dirty="0">
              <a:solidFill>
                <a:schemeClr val="bg1"/>
              </a:solidFill>
              <a:latin typeface="Meiryo UI" panose="020B0604030504040204" pitchFamily="50" charset="-128"/>
              <a:ea typeface="Meiryo UI" panose="020B0604030504040204" pitchFamily="50" charset="-128"/>
            </a:rPr>
            <a:t>データに基づいた海域管理が可能に</a:t>
          </a:r>
        </a:p>
      </dgm:t>
    </dgm:pt>
    <dgm:pt modelId="{5F7E1311-54B6-40DD-9217-9E614D388C06}" type="parTrans" cxnId="{7D540828-7335-465D-B8A4-17D91CF1CC0F}">
      <dgm:prSet/>
      <dgm:spPr/>
      <dgm:t>
        <a:bodyPr/>
        <a:lstStyle/>
        <a:p>
          <a:endParaRPr kumimoji="1" lang="ja-JP" altLang="en-US"/>
        </a:p>
      </dgm:t>
    </dgm:pt>
    <dgm:pt modelId="{8361F02C-BAB3-43CF-97FA-41F93F9A3192}" type="sibTrans" cxnId="{7D540828-7335-465D-B8A4-17D91CF1CC0F}">
      <dgm:prSet/>
      <dgm:spPr/>
      <dgm:t>
        <a:bodyPr/>
        <a:lstStyle/>
        <a:p>
          <a:endParaRPr kumimoji="1" lang="ja-JP" altLang="en-US"/>
        </a:p>
      </dgm:t>
    </dgm:pt>
    <dgm:pt modelId="{412B2B48-BB6A-47FC-9AFF-5ED1F0B64B91}">
      <dgm:prSet phldrT="[テキスト]"/>
      <dgm:spPr/>
      <dgm:t>
        <a:bodyPr/>
        <a:lstStyle/>
        <a:p>
          <a:r>
            <a:rPr lang="ja-JP" altLang="ja-JP" dirty="0">
              <a:solidFill>
                <a:srgbClr val="002FA7"/>
              </a:solidFill>
              <a:latin typeface="Meiryo UI" panose="020B0604030504040204" pitchFamily="50" charset="-128"/>
              <a:ea typeface="Meiryo UI" panose="020B0604030504040204" pitchFamily="50" charset="-128"/>
            </a:rPr>
            <a:t>ドローンや水中ドローン、海中センサーによる</a:t>
          </a:r>
          <a:r>
            <a:rPr lang="ja-JP" altLang="ja-JP" b="0" dirty="0">
              <a:solidFill>
                <a:srgbClr val="002FA7"/>
              </a:solidFill>
              <a:latin typeface="Meiryo UI" panose="020B0604030504040204" pitchFamily="50" charset="-128"/>
              <a:ea typeface="Meiryo UI" panose="020B0604030504040204" pitchFamily="50" charset="-128"/>
            </a:rPr>
            <a:t>藻場モニタリングシステム</a:t>
          </a:r>
          <a:r>
            <a:rPr lang="ja-JP" altLang="ja-JP" dirty="0">
              <a:solidFill>
                <a:srgbClr val="002FA7"/>
              </a:solidFill>
              <a:latin typeface="Meiryo UI" panose="020B0604030504040204" pitchFamily="50" charset="-128"/>
              <a:ea typeface="Meiryo UI" panose="020B0604030504040204" pitchFamily="50" charset="-128"/>
            </a:rPr>
            <a:t>が導入され、定量的な成果測定が進む</a:t>
          </a:r>
          <a:endParaRPr kumimoji="1" lang="ja-JP" altLang="en-US" dirty="0"/>
        </a:p>
      </dgm:t>
    </dgm:pt>
    <dgm:pt modelId="{7F01AB75-C371-4DB6-9EBE-6A7AB0E9A383}" type="parTrans" cxnId="{163F7B1D-6C3F-4392-B0E6-5E92AC7A2F46}">
      <dgm:prSet/>
      <dgm:spPr/>
      <dgm:t>
        <a:bodyPr/>
        <a:lstStyle/>
        <a:p>
          <a:endParaRPr kumimoji="1" lang="ja-JP" altLang="en-US"/>
        </a:p>
      </dgm:t>
    </dgm:pt>
    <dgm:pt modelId="{269AB1C2-CE5F-49D7-B361-BAD86293F4CA}" type="sibTrans" cxnId="{163F7B1D-6C3F-4392-B0E6-5E92AC7A2F46}">
      <dgm:prSet/>
      <dgm:spPr/>
      <dgm:t>
        <a:bodyPr/>
        <a:lstStyle/>
        <a:p>
          <a:endParaRPr kumimoji="1" lang="ja-JP" altLang="en-US"/>
        </a:p>
      </dgm:t>
    </dgm:pt>
    <dgm:pt modelId="{86919B07-C71E-43E3-9E71-8E331F5CCFB5}">
      <dgm:prSet phldrT="[テキスト]"/>
      <dgm:spPr/>
      <dgm:t>
        <a:bodyPr/>
        <a:lstStyle/>
        <a:p>
          <a:r>
            <a:rPr lang="ja-JP" altLang="ja-JP" b="1" dirty="0">
              <a:solidFill>
                <a:schemeClr val="bg1"/>
              </a:solidFill>
              <a:latin typeface="Meiryo UI" panose="020B0604030504040204" pitchFamily="50" charset="-128"/>
              <a:ea typeface="Meiryo UI" panose="020B0604030504040204" pitchFamily="50" charset="-128"/>
            </a:rPr>
            <a:t>地域とのつながり・人材育成</a:t>
          </a:r>
          <a:endParaRPr kumimoji="1" lang="ja-JP" altLang="en-US" b="1" dirty="0">
            <a:solidFill>
              <a:schemeClr val="bg1"/>
            </a:solidFill>
          </a:endParaRPr>
        </a:p>
      </dgm:t>
    </dgm:pt>
    <dgm:pt modelId="{DBC2481C-BF93-4072-93CB-0B8CA927B5FD}" type="parTrans" cxnId="{1B1E28F7-D8DE-4CF9-A8C0-F81AE4D4BC59}">
      <dgm:prSet/>
      <dgm:spPr/>
      <dgm:t>
        <a:bodyPr/>
        <a:lstStyle/>
        <a:p>
          <a:endParaRPr kumimoji="1" lang="ja-JP" altLang="en-US"/>
        </a:p>
      </dgm:t>
    </dgm:pt>
    <dgm:pt modelId="{DA598491-F315-40D1-BF1A-E5E5DBBAE97A}" type="sibTrans" cxnId="{1B1E28F7-D8DE-4CF9-A8C0-F81AE4D4BC59}">
      <dgm:prSet/>
      <dgm:spPr/>
      <dgm:t>
        <a:bodyPr/>
        <a:lstStyle/>
        <a:p>
          <a:endParaRPr kumimoji="1" lang="ja-JP" altLang="en-US"/>
        </a:p>
      </dgm:t>
    </dgm:pt>
    <dgm:pt modelId="{DC84DE21-B726-4508-9AEA-E913B62084C2}">
      <dgm:prSet phldrT="[テキスト]"/>
      <dgm:spPr/>
      <dgm:t>
        <a:bodyPr/>
        <a:lstStyle/>
        <a:p>
          <a:r>
            <a:rPr lang="ja-JP" altLang="ja-JP" dirty="0">
              <a:solidFill>
                <a:srgbClr val="002FA7"/>
              </a:solidFill>
              <a:latin typeface="Meiryo UI" panose="020B0604030504040204" pitchFamily="50" charset="-128"/>
              <a:ea typeface="Meiryo UI" panose="020B0604030504040204" pitchFamily="50" charset="-128"/>
            </a:rPr>
            <a:t>地元の小学校・中学校の</a:t>
          </a:r>
          <a:r>
            <a:rPr lang="ja-JP" altLang="ja-JP" b="1" dirty="0">
              <a:solidFill>
                <a:srgbClr val="002FA7"/>
              </a:solidFill>
              <a:latin typeface="Meiryo UI" panose="020B0604030504040204" pitchFamily="50" charset="-128"/>
              <a:ea typeface="Meiryo UI" panose="020B0604030504040204" pitchFamily="50" charset="-128"/>
            </a:rPr>
            <a:t>環境学習が定着</a:t>
          </a:r>
          <a:endParaRPr kumimoji="1" lang="ja-JP" altLang="en-US" dirty="0"/>
        </a:p>
      </dgm:t>
    </dgm:pt>
    <dgm:pt modelId="{D316B625-1713-4281-BBEE-CD73FA5442CC}" type="parTrans" cxnId="{B0720693-E1DE-4D44-B83F-D1F7DC6BBEB8}">
      <dgm:prSet/>
      <dgm:spPr/>
      <dgm:t>
        <a:bodyPr/>
        <a:lstStyle/>
        <a:p>
          <a:endParaRPr kumimoji="1" lang="ja-JP" altLang="en-US"/>
        </a:p>
      </dgm:t>
    </dgm:pt>
    <dgm:pt modelId="{33580665-070D-4574-947D-CED205AB56E2}" type="sibTrans" cxnId="{B0720693-E1DE-4D44-B83F-D1F7DC6BBEB8}">
      <dgm:prSet/>
      <dgm:spPr/>
      <dgm:t>
        <a:bodyPr/>
        <a:lstStyle/>
        <a:p>
          <a:endParaRPr kumimoji="1" lang="ja-JP" altLang="en-US"/>
        </a:p>
      </dgm:t>
    </dgm:pt>
    <dgm:pt modelId="{2D546997-6928-49A9-9976-8B4FBC80ADE5}" type="pres">
      <dgm:prSet presAssocID="{F2F1472D-B738-4FDD-B460-62B37B5295BB}" presName="linear" presStyleCnt="0">
        <dgm:presLayoutVars>
          <dgm:animLvl val="lvl"/>
          <dgm:resizeHandles val="exact"/>
        </dgm:presLayoutVars>
      </dgm:prSet>
      <dgm:spPr/>
    </dgm:pt>
    <dgm:pt modelId="{52284855-750F-41D6-911A-490727C24B03}" type="pres">
      <dgm:prSet presAssocID="{F8414520-FF66-403D-9858-2CAD289AC75C}" presName="parentText" presStyleLbl="node1" presStyleIdx="0" presStyleCnt="2" custLinFactNeighborX="11398" custLinFactNeighborY="4803">
        <dgm:presLayoutVars>
          <dgm:chMax val="0"/>
          <dgm:bulletEnabled val="1"/>
        </dgm:presLayoutVars>
      </dgm:prSet>
      <dgm:spPr/>
    </dgm:pt>
    <dgm:pt modelId="{A561C70B-99E5-4170-B55C-AACA5B181293}" type="pres">
      <dgm:prSet presAssocID="{F8414520-FF66-403D-9858-2CAD289AC75C}" presName="childText" presStyleLbl="revTx" presStyleIdx="0" presStyleCnt="2">
        <dgm:presLayoutVars>
          <dgm:bulletEnabled val="1"/>
        </dgm:presLayoutVars>
      </dgm:prSet>
      <dgm:spPr/>
    </dgm:pt>
    <dgm:pt modelId="{C3D1BBF1-AD3C-4A84-AF5F-60E6BAB9A9D5}" type="pres">
      <dgm:prSet presAssocID="{86919B07-C71E-43E3-9E71-8E331F5CCFB5}" presName="parentText" presStyleLbl="node1" presStyleIdx="1" presStyleCnt="2">
        <dgm:presLayoutVars>
          <dgm:chMax val="0"/>
          <dgm:bulletEnabled val="1"/>
        </dgm:presLayoutVars>
      </dgm:prSet>
      <dgm:spPr/>
    </dgm:pt>
    <dgm:pt modelId="{D028DAFD-192F-46A0-8B42-039DBD3CA3A5}" type="pres">
      <dgm:prSet presAssocID="{86919B07-C71E-43E3-9E71-8E331F5CCFB5}" presName="childText" presStyleLbl="revTx" presStyleIdx="1" presStyleCnt="2">
        <dgm:presLayoutVars>
          <dgm:bulletEnabled val="1"/>
        </dgm:presLayoutVars>
      </dgm:prSet>
      <dgm:spPr/>
    </dgm:pt>
  </dgm:ptLst>
  <dgm:cxnLst>
    <dgm:cxn modelId="{163F7B1D-6C3F-4392-B0E6-5E92AC7A2F46}" srcId="{F8414520-FF66-403D-9858-2CAD289AC75C}" destId="{412B2B48-BB6A-47FC-9AFF-5ED1F0B64B91}" srcOrd="0" destOrd="0" parTransId="{7F01AB75-C371-4DB6-9EBE-6A7AB0E9A383}" sibTransId="{269AB1C2-CE5F-49D7-B361-BAD86293F4CA}"/>
    <dgm:cxn modelId="{7D540828-7335-465D-B8A4-17D91CF1CC0F}" srcId="{F2F1472D-B738-4FDD-B460-62B37B5295BB}" destId="{F8414520-FF66-403D-9858-2CAD289AC75C}" srcOrd="0" destOrd="0" parTransId="{5F7E1311-54B6-40DD-9217-9E614D388C06}" sibTransId="{8361F02C-BAB3-43CF-97FA-41F93F9A3192}"/>
    <dgm:cxn modelId="{8C10685F-3FAD-4006-9F3F-655255562444}" type="presOf" srcId="{F8414520-FF66-403D-9858-2CAD289AC75C}" destId="{52284855-750F-41D6-911A-490727C24B03}" srcOrd="0" destOrd="0" presId="urn:microsoft.com/office/officeart/2005/8/layout/vList2"/>
    <dgm:cxn modelId="{31BDAC50-AB92-45CB-AF51-8C041CEE44DC}" type="presOf" srcId="{DC84DE21-B726-4508-9AEA-E913B62084C2}" destId="{D028DAFD-192F-46A0-8B42-039DBD3CA3A5}" srcOrd="0" destOrd="0" presId="urn:microsoft.com/office/officeart/2005/8/layout/vList2"/>
    <dgm:cxn modelId="{B0720693-E1DE-4D44-B83F-D1F7DC6BBEB8}" srcId="{86919B07-C71E-43E3-9E71-8E331F5CCFB5}" destId="{DC84DE21-B726-4508-9AEA-E913B62084C2}" srcOrd="0" destOrd="0" parTransId="{D316B625-1713-4281-BBEE-CD73FA5442CC}" sibTransId="{33580665-070D-4574-947D-CED205AB56E2}"/>
    <dgm:cxn modelId="{49D6D7AB-C1AF-4EFF-A2AC-C9E6A48FB9E5}" type="presOf" srcId="{86919B07-C71E-43E3-9E71-8E331F5CCFB5}" destId="{C3D1BBF1-AD3C-4A84-AF5F-60E6BAB9A9D5}" srcOrd="0" destOrd="0" presId="urn:microsoft.com/office/officeart/2005/8/layout/vList2"/>
    <dgm:cxn modelId="{35E6AFF2-E473-4185-9579-A338665D54F8}" type="presOf" srcId="{F2F1472D-B738-4FDD-B460-62B37B5295BB}" destId="{2D546997-6928-49A9-9976-8B4FBC80ADE5}" srcOrd="0" destOrd="0" presId="urn:microsoft.com/office/officeart/2005/8/layout/vList2"/>
    <dgm:cxn modelId="{1B1E28F7-D8DE-4CF9-A8C0-F81AE4D4BC59}" srcId="{F2F1472D-B738-4FDD-B460-62B37B5295BB}" destId="{86919B07-C71E-43E3-9E71-8E331F5CCFB5}" srcOrd="1" destOrd="0" parTransId="{DBC2481C-BF93-4072-93CB-0B8CA927B5FD}" sibTransId="{DA598491-F315-40D1-BF1A-E5E5DBBAE97A}"/>
    <dgm:cxn modelId="{1575DDF9-267A-43CC-9540-F2330BDCF0AE}" type="presOf" srcId="{412B2B48-BB6A-47FC-9AFF-5ED1F0B64B91}" destId="{A561C70B-99E5-4170-B55C-AACA5B181293}" srcOrd="0" destOrd="0" presId="urn:microsoft.com/office/officeart/2005/8/layout/vList2"/>
    <dgm:cxn modelId="{E58D7E45-CF2C-441C-B017-F48D8D5F2E5C}" type="presParOf" srcId="{2D546997-6928-49A9-9976-8B4FBC80ADE5}" destId="{52284855-750F-41D6-911A-490727C24B03}" srcOrd="0" destOrd="0" presId="urn:microsoft.com/office/officeart/2005/8/layout/vList2"/>
    <dgm:cxn modelId="{0294A336-3AB7-40C6-B05B-20E26B18A73A}" type="presParOf" srcId="{2D546997-6928-49A9-9976-8B4FBC80ADE5}" destId="{A561C70B-99E5-4170-B55C-AACA5B181293}" srcOrd="1" destOrd="0" presId="urn:microsoft.com/office/officeart/2005/8/layout/vList2"/>
    <dgm:cxn modelId="{725ADFC6-75B9-4FAD-8E21-4C41C93741E3}" type="presParOf" srcId="{2D546997-6928-49A9-9976-8B4FBC80ADE5}" destId="{C3D1BBF1-AD3C-4A84-AF5F-60E6BAB9A9D5}" srcOrd="2" destOrd="0" presId="urn:microsoft.com/office/officeart/2005/8/layout/vList2"/>
    <dgm:cxn modelId="{BB263E2C-5A7E-49B7-BB37-F64AF29C68C7}" type="presParOf" srcId="{2D546997-6928-49A9-9976-8B4FBC80ADE5}" destId="{D028DAFD-192F-46A0-8B42-039DBD3CA3A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B7D264-7A3B-418E-8622-A5E2FE84A0F9}"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kumimoji="1" lang="ja-JP" altLang="en-US"/>
        </a:p>
      </dgm:t>
    </dgm:pt>
    <dgm:pt modelId="{292A17F7-EC26-4760-9FC8-57E26BF01ACA}">
      <dgm:prSet phldrT="[テキスト]"/>
      <dgm:spPr/>
      <dgm:t>
        <a:bodyPr/>
        <a:lstStyle/>
        <a:p>
          <a:r>
            <a:rPr lang="ja-JP" altLang="ja-JP" b="1" dirty="0">
              <a:solidFill>
                <a:schemeClr val="bg1"/>
              </a:solidFill>
              <a:latin typeface="Meiryo UI" panose="020B0604030504040204" pitchFamily="50" charset="-128"/>
              <a:ea typeface="Meiryo UI" panose="020B0604030504040204" pitchFamily="50" charset="-128"/>
            </a:rPr>
            <a:t>人手・資金が不足</a:t>
          </a:r>
          <a:endParaRPr kumimoji="1" lang="ja-JP" altLang="en-US" dirty="0">
            <a:solidFill>
              <a:schemeClr val="bg1"/>
            </a:solidFill>
          </a:endParaRPr>
        </a:p>
      </dgm:t>
    </dgm:pt>
    <dgm:pt modelId="{AF90B54A-C7A8-40D1-A89C-EF9310E72EF2}" type="parTrans" cxnId="{A72C917D-2E49-42AF-A1D5-C32E5AE76885}">
      <dgm:prSet/>
      <dgm:spPr/>
      <dgm:t>
        <a:bodyPr/>
        <a:lstStyle/>
        <a:p>
          <a:endParaRPr kumimoji="1" lang="ja-JP" altLang="en-US"/>
        </a:p>
      </dgm:t>
    </dgm:pt>
    <dgm:pt modelId="{BD0779F2-C8CE-4215-B8E2-E84F07D4FAF6}" type="sibTrans" cxnId="{A72C917D-2E49-42AF-A1D5-C32E5AE76885}">
      <dgm:prSet/>
      <dgm:spPr/>
      <dgm:t>
        <a:bodyPr/>
        <a:lstStyle/>
        <a:p>
          <a:endParaRPr kumimoji="1" lang="ja-JP" altLang="en-US"/>
        </a:p>
      </dgm:t>
    </dgm:pt>
    <dgm:pt modelId="{F99FE209-BDAA-4190-8145-BB84883002CA}">
      <dgm:prSet phldrT="[テキスト]"/>
      <dgm:spPr/>
      <dgm:t>
        <a:bodyPr/>
        <a:lstStyle/>
        <a:p>
          <a:r>
            <a:rPr lang="ja-JP" altLang="ja-JP" b="1" dirty="0">
              <a:solidFill>
                <a:schemeClr val="bg1"/>
              </a:solidFill>
              <a:latin typeface="Meiryo UI" panose="020B0604030504040204" pitchFamily="50" charset="-128"/>
              <a:ea typeface="Meiryo UI" panose="020B0604030504040204" pitchFamily="50" charset="-128"/>
            </a:rPr>
            <a:t>データと政策の連携の弱さ</a:t>
          </a:r>
          <a:endParaRPr kumimoji="1" lang="ja-JP" altLang="en-US" dirty="0">
            <a:solidFill>
              <a:schemeClr val="bg1"/>
            </a:solidFill>
          </a:endParaRPr>
        </a:p>
      </dgm:t>
    </dgm:pt>
    <dgm:pt modelId="{72E38B74-0193-4EB6-A595-98FECD791A00}" type="parTrans" cxnId="{9A4F327B-391A-45AD-8D06-B8D33E7BB439}">
      <dgm:prSet/>
      <dgm:spPr/>
      <dgm:t>
        <a:bodyPr/>
        <a:lstStyle/>
        <a:p>
          <a:endParaRPr kumimoji="1" lang="ja-JP" altLang="en-US"/>
        </a:p>
      </dgm:t>
    </dgm:pt>
    <dgm:pt modelId="{100D1CF4-4F34-4572-A922-D03E3FFC09C2}" type="sibTrans" cxnId="{9A4F327B-391A-45AD-8D06-B8D33E7BB439}">
      <dgm:prSet/>
      <dgm:spPr/>
      <dgm:t>
        <a:bodyPr/>
        <a:lstStyle/>
        <a:p>
          <a:endParaRPr kumimoji="1" lang="ja-JP" altLang="en-US"/>
        </a:p>
      </dgm:t>
    </dgm:pt>
    <dgm:pt modelId="{DB2E4269-1761-4290-B7BE-FB6B12F363A2}">
      <dgm:prSet phldrT="[テキスト]"/>
      <dgm:spPr/>
      <dgm:t>
        <a:bodyPr/>
        <a:lstStyle/>
        <a:p>
          <a:r>
            <a:rPr lang="ja-JP" altLang="ja-JP" b="1" dirty="0">
              <a:solidFill>
                <a:schemeClr val="bg1"/>
              </a:solidFill>
              <a:latin typeface="Meiryo UI" panose="020B0604030504040204" pitchFamily="50" charset="-128"/>
              <a:ea typeface="Meiryo UI" panose="020B0604030504040204" pitchFamily="50" charset="-128"/>
            </a:rPr>
            <a:t>気候変動の影響が顕在化</a:t>
          </a:r>
          <a:endParaRPr kumimoji="1" lang="ja-JP" altLang="en-US" dirty="0">
            <a:solidFill>
              <a:schemeClr val="bg1"/>
            </a:solidFill>
          </a:endParaRPr>
        </a:p>
      </dgm:t>
    </dgm:pt>
    <dgm:pt modelId="{DD20B7F9-8D26-40E7-ACAC-6F742EC944D2}" type="parTrans" cxnId="{A5EA7FFB-68DD-477E-BBC0-F64FAC8917CE}">
      <dgm:prSet/>
      <dgm:spPr/>
      <dgm:t>
        <a:bodyPr/>
        <a:lstStyle/>
        <a:p>
          <a:endParaRPr kumimoji="1" lang="ja-JP" altLang="en-US"/>
        </a:p>
      </dgm:t>
    </dgm:pt>
    <dgm:pt modelId="{4D8E23C1-269F-46A1-8799-CB4E7F8F0B86}" type="sibTrans" cxnId="{A5EA7FFB-68DD-477E-BBC0-F64FAC8917CE}">
      <dgm:prSet/>
      <dgm:spPr/>
      <dgm:t>
        <a:bodyPr/>
        <a:lstStyle/>
        <a:p>
          <a:endParaRPr kumimoji="1" lang="ja-JP" altLang="en-US"/>
        </a:p>
      </dgm:t>
    </dgm:pt>
    <dgm:pt modelId="{DF91BACF-7E80-48E2-8670-F19F8D262B3E}" type="pres">
      <dgm:prSet presAssocID="{5AB7D264-7A3B-418E-8622-A5E2FE84A0F9}" presName="linear" presStyleCnt="0">
        <dgm:presLayoutVars>
          <dgm:dir/>
          <dgm:animLvl val="lvl"/>
          <dgm:resizeHandles val="exact"/>
        </dgm:presLayoutVars>
      </dgm:prSet>
      <dgm:spPr/>
    </dgm:pt>
    <dgm:pt modelId="{5B3204BB-2658-4666-8EE3-0CBA72257D8E}" type="pres">
      <dgm:prSet presAssocID="{292A17F7-EC26-4760-9FC8-57E26BF01ACA}" presName="parentLin" presStyleCnt="0"/>
      <dgm:spPr/>
    </dgm:pt>
    <dgm:pt modelId="{A7B7349B-B076-4DDF-B91D-0F3654D92DB5}" type="pres">
      <dgm:prSet presAssocID="{292A17F7-EC26-4760-9FC8-57E26BF01ACA}" presName="parentLeftMargin" presStyleLbl="node1" presStyleIdx="0" presStyleCnt="3"/>
      <dgm:spPr/>
    </dgm:pt>
    <dgm:pt modelId="{4F8DEAEA-96B1-45FA-A009-E9451E4E498B}" type="pres">
      <dgm:prSet presAssocID="{292A17F7-EC26-4760-9FC8-57E26BF01ACA}" presName="parentText" presStyleLbl="node1" presStyleIdx="0" presStyleCnt="3">
        <dgm:presLayoutVars>
          <dgm:chMax val="0"/>
          <dgm:bulletEnabled val="1"/>
        </dgm:presLayoutVars>
      </dgm:prSet>
      <dgm:spPr/>
    </dgm:pt>
    <dgm:pt modelId="{DDF5E2CD-4F8E-43DD-85C0-4B6633E2D278}" type="pres">
      <dgm:prSet presAssocID="{292A17F7-EC26-4760-9FC8-57E26BF01ACA}" presName="negativeSpace" presStyleCnt="0"/>
      <dgm:spPr/>
    </dgm:pt>
    <dgm:pt modelId="{004FDA37-CC54-4AE3-881D-FAA69FC7CF92}" type="pres">
      <dgm:prSet presAssocID="{292A17F7-EC26-4760-9FC8-57E26BF01ACA}" presName="childText" presStyleLbl="conFgAcc1" presStyleIdx="0" presStyleCnt="3">
        <dgm:presLayoutVars>
          <dgm:bulletEnabled val="1"/>
        </dgm:presLayoutVars>
      </dgm:prSet>
      <dgm:spPr/>
    </dgm:pt>
    <dgm:pt modelId="{9A2A0642-3761-49BA-98B9-776E08454EC8}" type="pres">
      <dgm:prSet presAssocID="{BD0779F2-C8CE-4215-B8E2-E84F07D4FAF6}" presName="spaceBetweenRectangles" presStyleCnt="0"/>
      <dgm:spPr/>
    </dgm:pt>
    <dgm:pt modelId="{F47D7A80-71B5-4131-A3BE-DF5EA53EC1BE}" type="pres">
      <dgm:prSet presAssocID="{F99FE209-BDAA-4190-8145-BB84883002CA}" presName="parentLin" presStyleCnt="0"/>
      <dgm:spPr/>
    </dgm:pt>
    <dgm:pt modelId="{C043C6FE-5473-4C04-8D10-5439D5A88A26}" type="pres">
      <dgm:prSet presAssocID="{F99FE209-BDAA-4190-8145-BB84883002CA}" presName="parentLeftMargin" presStyleLbl="node1" presStyleIdx="0" presStyleCnt="3"/>
      <dgm:spPr/>
    </dgm:pt>
    <dgm:pt modelId="{274CAAFB-2A58-477A-AE12-17A439CB7C56}" type="pres">
      <dgm:prSet presAssocID="{F99FE209-BDAA-4190-8145-BB84883002CA}" presName="parentText" presStyleLbl="node1" presStyleIdx="1" presStyleCnt="3">
        <dgm:presLayoutVars>
          <dgm:chMax val="0"/>
          <dgm:bulletEnabled val="1"/>
        </dgm:presLayoutVars>
      </dgm:prSet>
      <dgm:spPr/>
    </dgm:pt>
    <dgm:pt modelId="{F0FA4CF1-D117-481F-B8EC-A0B52DC0061F}" type="pres">
      <dgm:prSet presAssocID="{F99FE209-BDAA-4190-8145-BB84883002CA}" presName="negativeSpace" presStyleCnt="0"/>
      <dgm:spPr/>
    </dgm:pt>
    <dgm:pt modelId="{6C09637F-7473-491E-963B-BF95D6253664}" type="pres">
      <dgm:prSet presAssocID="{F99FE209-BDAA-4190-8145-BB84883002CA}" presName="childText" presStyleLbl="conFgAcc1" presStyleIdx="1" presStyleCnt="3">
        <dgm:presLayoutVars>
          <dgm:bulletEnabled val="1"/>
        </dgm:presLayoutVars>
      </dgm:prSet>
      <dgm:spPr/>
    </dgm:pt>
    <dgm:pt modelId="{7DB63FB4-559B-4316-AB62-65D819BA5C25}" type="pres">
      <dgm:prSet presAssocID="{100D1CF4-4F34-4572-A922-D03E3FFC09C2}" presName="spaceBetweenRectangles" presStyleCnt="0"/>
      <dgm:spPr/>
    </dgm:pt>
    <dgm:pt modelId="{9F6717BC-694E-401D-B903-2B5036CC9887}" type="pres">
      <dgm:prSet presAssocID="{DB2E4269-1761-4290-B7BE-FB6B12F363A2}" presName="parentLin" presStyleCnt="0"/>
      <dgm:spPr/>
    </dgm:pt>
    <dgm:pt modelId="{CE14E8B9-E68A-4593-BBD0-EC8B2DC3FFC5}" type="pres">
      <dgm:prSet presAssocID="{DB2E4269-1761-4290-B7BE-FB6B12F363A2}" presName="parentLeftMargin" presStyleLbl="node1" presStyleIdx="1" presStyleCnt="3"/>
      <dgm:spPr/>
    </dgm:pt>
    <dgm:pt modelId="{D69257EB-951C-4233-A91B-87DAEC0D5462}" type="pres">
      <dgm:prSet presAssocID="{DB2E4269-1761-4290-B7BE-FB6B12F363A2}" presName="parentText" presStyleLbl="node1" presStyleIdx="2" presStyleCnt="3">
        <dgm:presLayoutVars>
          <dgm:chMax val="0"/>
          <dgm:bulletEnabled val="1"/>
        </dgm:presLayoutVars>
      </dgm:prSet>
      <dgm:spPr/>
    </dgm:pt>
    <dgm:pt modelId="{7E87D006-30DA-4604-A783-14D9B4087114}" type="pres">
      <dgm:prSet presAssocID="{DB2E4269-1761-4290-B7BE-FB6B12F363A2}" presName="negativeSpace" presStyleCnt="0"/>
      <dgm:spPr/>
    </dgm:pt>
    <dgm:pt modelId="{CB7B3170-B2F1-42BF-B392-3B88097D7A7F}" type="pres">
      <dgm:prSet presAssocID="{DB2E4269-1761-4290-B7BE-FB6B12F363A2}" presName="childText" presStyleLbl="conFgAcc1" presStyleIdx="2" presStyleCnt="3">
        <dgm:presLayoutVars>
          <dgm:bulletEnabled val="1"/>
        </dgm:presLayoutVars>
      </dgm:prSet>
      <dgm:spPr/>
    </dgm:pt>
  </dgm:ptLst>
  <dgm:cxnLst>
    <dgm:cxn modelId="{B06BAB01-659A-4221-BA3D-6046662AA617}" type="presOf" srcId="{5AB7D264-7A3B-418E-8622-A5E2FE84A0F9}" destId="{DF91BACF-7E80-48E2-8670-F19F8D262B3E}" srcOrd="0" destOrd="0" presId="urn:microsoft.com/office/officeart/2005/8/layout/list1"/>
    <dgm:cxn modelId="{DD3E1A62-73B9-4B3B-9105-D32202975B81}" type="presOf" srcId="{F99FE209-BDAA-4190-8145-BB84883002CA}" destId="{C043C6FE-5473-4C04-8D10-5439D5A88A26}" srcOrd="0" destOrd="0" presId="urn:microsoft.com/office/officeart/2005/8/layout/list1"/>
    <dgm:cxn modelId="{02B28546-9438-4720-A3B6-31550A84827A}" type="presOf" srcId="{292A17F7-EC26-4760-9FC8-57E26BF01ACA}" destId="{A7B7349B-B076-4DDF-B91D-0F3654D92DB5}" srcOrd="0" destOrd="0" presId="urn:microsoft.com/office/officeart/2005/8/layout/list1"/>
    <dgm:cxn modelId="{9A86D573-59A4-4154-86C6-9694BCAF9046}" type="presOf" srcId="{F99FE209-BDAA-4190-8145-BB84883002CA}" destId="{274CAAFB-2A58-477A-AE12-17A439CB7C56}" srcOrd="1" destOrd="0" presId="urn:microsoft.com/office/officeart/2005/8/layout/list1"/>
    <dgm:cxn modelId="{76FAFD57-1B40-4CA4-BAB2-7142776613E9}" type="presOf" srcId="{292A17F7-EC26-4760-9FC8-57E26BF01ACA}" destId="{4F8DEAEA-96B1-45FA-A009-E9451E4E498B}" srcOrd="1" destOrd="0" presId="urn:microsoft.com/office/officeart/2005/8/layout/list1"/>
    <dgm:cxn modelId="{9A4F327B-391A-45AD-8D06-B8D33E7BB439}" srcId="{5AB7D264-7A3B-418E-8622-A5E2FE84A0F9}" destId="{F99FE209-BDAA-4190-8145-BB84883002CA}" srcOrd="1" destOrd="0" parTransId="{72E38B74-0193-4EB6-A595-98FECD791A00}" sibTransId="{100D1CF4-4F34-4572-A922-D03E3FFC09C2}"/>
    <dgm:cxn modelId="{A72C917D-2E49-42AF-A1D5-C32E5AE76885}" srcId="{5AB7D264-7A3B-418E-8622-A5E2FE84A0F9}" destId="{292A17F7-EC26-4760-9FC8-57E26BF01ACA}" srcOrd="0" destOrd="0" parTransId="{AF90B54A-C7A8-40D1-A89C-EF9310E72EF2}" sibTransId="{BD0779F2-C8CE-4215-B8E2-E84F07D4FAF6}"/>
    <dgm:cxn modelId="{CCBB877E-C377-4CDB-99E0-AF57420052D5}" type="presOf" srcId="{DB2E4269-1761-4290-B7BE-FB6B12F363A2}" destId="{D69257EB-951C-4233-A91B-87DAEC0D5462}" srcOrd="1" destOrd="0" presId="urn:microsoft.com/office/officeart/2005/8/layout/list1"/>
    <dgm:cxn modelId="{A643E2E7-7E11-48B1-8797-88CDBB129DD9}" type="presOf" srcId="{DB2E4269-1761-4290-B7BE-FB6B12F363A2}" destId="{CE14E8B9-E68A-4593-BBD0-EC8B2DC3FFC5}" srcOrd="0" destOrd="0" presId="urn:microsoft.com/office/officeart/2005/8/layout/list1"/>
    <dgm:cxn modelId="{A5EA7FFB-68DD-477E-BBC0-F64FAC8917CE}" srcId="{5AB7D264-7A3B-418E-8622-A5E2FE84A0F9}" destId="{DB2E4269-1761-4290-B7BE-FB6B12F363A2}" srcOrd="2" destOrd="0" parTransId="{DD20B7F9-8D26-40E7-ACAC-6F742EC944D2}" sibTransId="{4D8E23C1-269F-46A1-8799-CB4E7F8F0B86}"/>
    <dgm:cxn modelId="{671F3420-C9A0-4944-9DDB-7711B02CADE9}" type="presParOf" srcId="{DF91BACF-7E80-48E2-8670-F19F8D262B3E}" destId="{5B3204BB-2658-4666-8EE3-0CBA72257D8E}" srcOrd="0" destOrd="0" presId="urn:microsoft.com/office/officeart/2005/8/layout/list1"/>
    <dgm:cxn modelId="{0F297C08-A48B-49B5-8FB2-104C8CD1D7ED}" type="presParOf" srcId="{5B3204BB-2658-4666-8EE3-0CBA72257D8E}" destId="{A7B7349B-B076-4DDF-B91D-0F3654D92DB5}" srcOrd="0" destOrd="0" presId="urn:microsoft.com/office/officeart/2005/8/layout/list1"/>
    <dgm:cxn modelId="{91E8D9A7-D329-437A-956A-E92C988439C8}" type="presParOf" srcId="{5B3204BB-2658-4666-8EE3-0CBA72257D8E}" destId="{4F8DEAEA-96B1-45FA-A009-E9451E4E498B}" srcOrd="1" destOrd="0" presId="urn:microsoft.com/office/officeart/2005/8/layout/list1"/>
    <dgm:cxn modelId="{1227257F-5C77-4872-B71C-1C780C7AE866}" type="presParOf" srcId="{DF91BACF-7E80-48E2-8670-F19F8D262B3E}" destId="{DDF5E2CD-4F8E-43DD-85C0-4B6633E2D278}" srcOrd="1" destOrd="0" presId="urn:microsoft.com/office/officeart/2005/8/layout/list1"/>
    <dgm:cxn modelId="{BDEBE9C3-649E-4F99-9A0B-3C6CFB4A46D0}" type="presParOf" srcId="{DF91BACF-7E80-48E2-8670-F19F8D262B3E}" destId="{004FDA37-CC54-4AE3-881D-FAA69FC7CF92}" srcOrd="2" destOrd="0" presId="urn:microsoft.com/office/officeart/2005/8/layout/list1"/>
    <dgm:cxn modelId="{082769A0-F159-4DF5-B62F-86E71040DAFA}" type="presParOf" srcId="{DF91BACF-7E80-48E2-8670-F19F8D262B3E}" destId="{9A2A0642-3761-49BA-98B9-776E08454EC8}" srcOrd="3" destOrd="0" presId="urn:microsoft.com/office/officeart/2005/8/layout/list1"/>
    <dgm:cxn modelId="{DFE2CBD6-C677-4E2B-9CF8-17994799572C}" type="presParOf" srcId="{DF91BACF-7E80-48E2-8670-F19F8D262B3E}" destId="{F47D7A80-71B5-4131-A3BE-DF5EA53EC1BE}" srcOrd="4" destOrd="0" presId="urn:microsoft.com/office/officeart/2005/8/layout/list1"/>
    <dgm:cxn modelId="{B79A42E2-7327-474B-AD57-D066CA44A8B1}" type="presParOf" srcId="{F47D7A80-71B5-4131-A3BE-DF5EA53EC1BE}" destId="{C043C6FE-5473-4C04-8D10-5439D5A88A26}" srcOrd="0" destOrd="0" presId="urn:microsoft.com/office/officeart/2005/8/layout/list1"/>
    <dgm:cxn modelId="{A63B77E6-BC6E-45D2-8550-9CCF16083491}" type="presParOf" srcId="{F47D7A80-71B5-4131-A3BE-DF5EA53EC1BE}" destId="{274CAAFB-2A58-477A-AE12-17A439CB7C56}" srcOrd="1" destOrd="0" presId="urn:microsoft.com/office/officeart/2005/8/layout/list1"/>
    <dgm:cxn modelId="{755BA032-7138-4F06-ABCB-BBDED24C4BF7}" type="presParOf" srcId="{DF91BACF-7E80-48E2-8670-F19F8D262B3E}" destId="{F0FA4CF1-D117-481F-B8EC-A0B52DC0061F}" srcOrd="5" destOrd="0" presId="urn:microsoft.com/office/officeart/2005/8/layout/list1"/>
    <dgm:cxn modelId="{3B6D3B85-6DDC-4E1F-AE7E-8E9E7AD66C50}" type="presParOf" srcId="{DF91BACF-7E80-48E2-8670-F19F8D262B3E}" destId="{6C09637F-7473-491E-963B-BF95D6253664}" srcOrd="6" destOrd="0" presId="urn:microsoft.com/office/officeart/2005/8/layout/list1"/>
    <dgm:cxn modelId="{3DC22C60-F218-448D-8692-E23C7A70EC67}" type="presParOf" srcId="{DF91BACF-7E80-48E2-8670-F19F8D262B3E}" destId="{7DB63FB4-559B-4316-AB62-65D819BA5C25}" srcOrd="7" destOrd="0" presId="urn:microsoft.com/office/officeart/2005/8/layout/list1"/>
    <dgm:cxn modelId="{B6546D7E-3E2B-4EB0-B7ED-A6A972A673F0}" type="presParOf" srcId="{DF91BACF-7E80-48E2-8670-F19F8D262B3E}" destId="{9F6717BC-694E-401D-B903-2B5036CC9887}" srcOrd="8" destOrd="0" presId="urn:microsoft.com/office/officeart/2005/8/layout/list1"/>
    <dgm:cxn modelId="{99C14CC1-9164-4A69-97F2-B02F9C9A9392}" type="presParOf" srcId="{9F6717BC-694E-401D-B903-2B5036CC9887}" destId="{CE14E8B9-E68A-4593-BBD0-EC8B2DC3FFC5}" srcOrd="0" destOrd="0" presId="urn:microsoft.com/office/officeart/2005/8/layout/list1"/>
    <dgm:cxn modelId="{2BD93D0E-5FDA-42D2-8C75-28F3EA1FAEC2}" type="presParOf" srcId="{9F6717BC-694E-401D-B903-2B5036CC9887}" destId="{D69257EB-951C-4233-A91B-87DAEC0D5462}" srcOrd="1" destOrd="0" presId="urn:microsoft.com/office/officeart/2005/8/layout/list1"/>
    <dgm:cxn modelId="{7DCA2131-8EC9-437F-AF81-4E905790EAC9}" type="presParOf" srcId="{DF91BACF-7E80-48E2-8670-F19F8D262B3E}" destId="{7E87D006-30DA-4604-A783-14D9B4087114}" srcOrd="9" destOrd="0" presId="urn:microsoft.com/office/officeart/2005/8/layout/list1"/>
    <dgm:cxn modelId="{54967FEB-0392-4CF6-B677-1D04C80F5E3C}" type="presParOf" srcId="{DF91BACF-7E80-48E2-8670-F19F8D262B3E}" destId="{CB7B3170-B2F1-42BF-B392-3B88097D7A7F}"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84855-750F-41D6-911A-490727C24B03}">
      <dsp:nvSpPr>
        <dsp:cNvPr id="0" name=""/>
        <dsp:cNvSpPr/>
      </dsp:nvSpPr>
      <dsp:spPr>
        <a:xfrm>
          <a:off x="0" y="152726"/>
          <a:ext cx="8128000" cy="12530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ja-JP" altLang="en-US" sz="4200" b="1" kern="1200" dirty="0">
              <a:solidFill>
                <a:schemeClr val="bg1"/>
              </a:solidFill>
              <a:latin typeface="Meiryo UI" panose="020B0604030504040204" pitchFamily="50" charset="-128"/>
              <a:ea typeface="Meiryo UI" panose="020B0604030504040204" pitchFamily="50" charset="-128"/>
            </a:rPr>
            <a:t>藻</a:t>
          </a:r>
          <a:r>
            <a:rPr lang="ja-JP" altLang="ja-JP" sz="4200" b="1" kern="1200" dirty="0">
              <a:solidFill>
                <a:schemeClr val="bg1"/>
              </a:solidFill>
              <a:latin typeface="Meiryo UI" panose="020B0604030504040204" pitchFamily="50" charset="-128"/>
              <a:ea typeface="Meiryo UI" panose="020B0604030504040204" pitchFamily="50" charset="-128"/>
            </a:rPr>
            <a:t>場（海草）の再生効果</a:t>
          </a:r>
          <a:endParaRPr kumimoji="1" lang="ja-JP" altLang="en-US" sz="4200" kern="1200" dirty="0">
            <a:solidFill>
              <a:schemeClr val="bg1"/>
            </a:solidFill>
          </a:endParaRPr>
        </a:p>
      </dsp:txBody>
      <dsp:txXfrm>
        <a:off x="61170" y="213896"/>
        <a:ext cx="8005660" cy="1130730"/>
      </dsp:txXfrm>
    </dsp:sp>
    <dsp:sp modelId="{A561C70B-99E5-4170-B55C-AACA5B181293}">
      <dsp:nvSpPr>
        <dsp:cNvPr id="0" name=""/>
        <dsp:cNvSpPr/>
      </dsp:nvSpPr>
      <dsp:spPr>
        <a:xfrm>
          <a:off x="0" y="1340028"/>
          <a:ext cx="8128000" cy="1369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ja-JP" altLang="ja-JP" sz="3300" kern="1200" dirty="0">
              <a:solidFill>
                <a:srgbClr val="002FA7"/>
              </a:solidFill>
              <a:latin typeface="Meiryo UI" panose="020B0604030504040204" pitchFamily="50" charset="-128"/>
              <a:ea typeface="Meiryo UI" panose="020B0604030504040204" pitchFamily="50" charset="-128"/>
            </a:rPr>
            <a:t>藤沢市・江の島沖では、</a:t>
          </a:r>
          <a:r>
            <a:rPr lang="ja-JP" altLang="en-US" sz="3300" kern="1200" dirty="0">
              <a:solidFill>
                <a:srgbClr val="002FA7"/>
              </a:solidFill>
              <a:latin typeface="Meiryo UI" panose="020B0604030504040204" pitchFamily="50" charset="-128"/>
              <a:ea typeface="Meiryo UI" panose="020B0604030504040204" pitchFamily="50" charset="-128"/>
            </a:rPr>
            <a:t>藻</a:t>
          </a:r>
          <a:r>
            <a:rPr lang="ja-JP" altLang="ja-JP" sz="3300" kern="1200" dirty="0">
              <a:solidFill>
                <a:srgbClr val="002FA7"/>
              </a:solidFill>
              <a:latin typeface="Meiryo UI" panose="020B0604030504040204" pitchFamily="50" charset="-128"/>
              <a:ea typeface="Meiryo UI" panose="020B0604030504040204" pitchFamily="50" charset="-128"/>
            </a:rPr>
            <a:t>場の面積が</a:t>
          </a:r>
          <a:r>
            <a:rPr lang="en-US" altLang="ja-JP" sz="3300" kern="1200" dirty="0">
              <a:solidFill>
                <a:srgbClr val="002FA7"/>
              </a:solidFill>
              <a:latin typeface="Meiryo UI" panose="020B0604030504040204" pitchFamily="50" charset="-128"/>
              <a:ea typeface="Meiryo UI" panose="020B0604030504040204" pitchFamily="50" charset="-128"/>
            </a:rPr>
            <a:t>2020</a:t>
          </a:r>
          <a:r>
            <a:rPr lang="ja-JP" altLang="ja-JP" sz="3300" kern="1200" dirty="0">
              <a:solidFill>
                <a:srgbClr val="002FA7"/>
              </a:solidFill>
              <a:latin typeface="Meiryo UI" panose="020B0604030504040204" pitchFamily="50" charset="-128"/>
              <a:ea typeface="Meiryo UI" panose="020B0604030504040204" pitchFamily="50" charset="-128"/>
            </a:rPr>
            <a:t>年比で</a:t>
          </a:r>
          <a:r>
            <a:rPr lang="en-US" altLang="ja-JP" sz="3300" kern="1200" dirty="0">
              <a:solidFill>
                <a:srgbClr val="002FA7"/>
              </a:solidFill>
              <a:latin typeface="Meiryo UI" panose="020B0604030504040204" pitchFamily="50" charset="-128"/>
              <a:ea typeface="Meiryo UI" panose="020B0604030504040204" pitchFamily="50" charset="-128"/>
            </a:rPr>
            <a:t>1.5</a:t>
          </a:r>
          <a:r>
            <a:rPr lang="ja-JP" altLang="ja-JP" sz="3300" kern="1200" dirty="0">
              <a:solidFill>
                <a:srgbClr val="002FA7"/>
              </a:solidFill>
              <a:latin typeface="Meiryo UI" panose="020B0604030504040204" pitchFamily="50" charset="-128"/>
              <a:ea typeface="Meiryo UI" panose="020B0604030504040204" pitchFamily="50" charset="-128"/>
            </a:rPr>
            <a:t>倍以上に増加</a:t>
          </a:r>
          <a:endParaRPr kumimoji="1" lang="ja-JP" altLang="en-US" sz="3300" kern="1200" dirty="0"/>
        </a:p>
      </dsp:txBody>
      <dsp:txXfrm>
        <a:off x="0" y="1340028"/>
        <a:ext cx="8128000" cy="1369305"/>
      </dsp:txXfrm>
    </dsp:sp>
    <dsp:sp modelId="{C3D1BBF1-AD3C-4A84-AF5F-60E6BAB9A9D5}">
      <dsp:nvSpPr>
        <dsp:cNvPr id="0" name=""/>
        <dsp:cNvSpPr/>
      </dsp:nvSpPr>
      <dsp:spPr>
        <a:xfrm>
          <a:off x="0" y="2709333"/>
          <a:ext cx="8128000" cy="12530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ja-JP" altLang="en-US" sz="4200" b="1" kern="1200" dirty="0">
              <a:solidFill>
                <a:schemeClr val="bg1"/>
              </a:solidFill>
              <a:latin typeface="Meiryo UI" panose="020B0604030504040204" pitchFamily="50" charset="-128"/>
              <a:ea typeface="Meiryo UI" panose="020B0604030504040204" pitchFamily="50" charset="-128"/>
            </a:rPr>
            <a:t>海洋生物の増加</a:t>
          </a:r>
          <a:endParaRPr kumimoji="1" lang="ja-JP" altLang="en-US" sz="4200" kern="1200" dirty="0">
            <a:solidFill>
              <a:schemeClr val="bg1"/>
            </a:solidFill>
          </a:endParaRPr>
        </a:p>
      </dsp:txBody>
      <dsp:txXfrm>
        <a:off x="61170" y="2770503"/>
        <a:ext cx="8005660" cy="1130730"/>
      </dsp:txXfrm>
    </dsp:sp>
    <dsp:sp modelId="{D028DAFD-192F-46A0-8B42-039DBD3CA3A5}">
      <dsp:nvSpPr>
        <dsp:cNvPr id="0" name=""/>
        <dsp:cNvSpPr/>
      </dsp:nvSpPr>
      <dsp:spPr>
        <a:xfrm>
          <a:off x="0" y="3962403"/>
          <a:ext cx="8128000" cy="1369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ja-JP" altLang="ja-JP" sz="3300" kern="1200" dirty="0">
              <a:solidFill>
                <a:srgbClr val="002FA7"/>
              </a:solidFill>
              <a:latin typeface="Meiryo UI" panose="020B0604030504040204" pitchFamily="50" charset="-128"/>
              <a:ea typeface="Meiryo UI" panose="020B0604030504040204" pitchFamily="50" charset="-128"/>
            </a:rPr>
            <a:t>再生された藻場では、海の健全性を表す</a:t>
          </a:r>
          <a:r>
            <a:rPr lang="ja-JP" altLang="en-US" sz="3300" kern="1200" dirty="0">
              <a:solidFill>
                <a:srgbClr val="002FA7"/>
              </a:solidFill>
              <a:latin typeface="Meiryo UI" panose="020B0604030504040204" pitchFamily="50" charset="-128"/>
              <a:ea typeface="Meiryo UI" panose="020B0604030504040204" pitchFamily="50" charset="-128"/>
            </a:rPr>
            <a:t>魚の稚魚や二枚貝</a:t>
          </a:r>
          <a:r>
            <a:rPr lang="ja-JP" altLang="ja-JP" sz="3300" kern="1200" dirty="0">
              <a:solidFill>
                <a:srgbClr val="002FA7"/>
              </a:solidFill>
              <a:latin typeface="Meiryo UI" panose="020B0604030504040204" pitchFamily="50" charset="-128"/>
              <a:ea typeface="Meiryo UI" panose="020B0604030504040204" pitchFamily="50" charset="-128"/>
            </a:rPr>
            <a:t>の増加が報告されている</a:t>
          </a:r>
          <a:endParaRPr kumimoji="1" lang="ja-JP" altLang="en-US" sz="3300" kern="1200" dirty="0"/>
        </a:p>
      </dsp:txBody>
      <dsp:txXfrm>
        <a:off x="0" y="3962403"/>
        <a:ext cx="8128000" cy="13693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84855-750F-41D6-911A-490727C24B03}">
      <dsp:nvSpPr>
        <dsp:cNvPr id="0" name=""/>
        <dsp:cNvSpPr/>
      </dsp:nvSpPr>
      <dsp:spPr>
        <a:xfrm>
          <a:off x="0" y="323629"/>
          <a:ext cx="7629024" cy="11337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kumimoji="1" lang="ja-JP" altLang="ja-JP" sz="3800" b="1" kern="1200" dirty="0">
              <a:solidFill>
                <a:schemeClr val="bg1"/>
              </a:solidFill>
              <a:latin typeface="Meiryo UI" panose="020B0604030504040204" pitchFamily="50" charset="-128"/>
              <a:ea typeface="Meiryo UI" panose="020B0604030504040204" pitchFamily="50" charset="-128"/>
            </a:rPr>
            <a:t>データに基づいた海域管理が可能に</a:t>
          </a:r>
        </a:p>
      </dsp:txBody>
      <dsp:txXfrm>
        <a:off x="55344" y="378973"/>
        <a:ext cx="7518336" cy="1023042"/>
      </dsp:txXfrm>
    </dsp:sp>
    <dsp:sp modelId="{A561C70B-99E5-4170-B55C-AACA5B181293}">
      <dsp:nvSpPr>
        <dsp:cNvPr id="0" name=""/>
        <dsp:cNvSpPr/>
      </dsp:nvSpPr>
      <dsp:spPr>
        <a:xfrm>
          <a:off x="0" y="1370464"/>
          <a:ext cx="7629024" cy="1809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222" tIns="48260" rIns="270256" bIns="48260" numCol="1" spcCol="1270" anchor="t" anchorCtr="0">
          <a:noAutofit/>
        </a:bodyPr>
        <a:lstStyle/>
        <a:p>
          <a:pPr marL="285750" lvl="1" indent="-285750" algn="l" defTabSz="1333500">
            <a:lnSpc>
              <a:spcPct val="90000"/>
            </a:lnSpc>
            <a:spcBef>
              <a:spcPct val="0"/>
            </a:spcBef>
            <a:spcAft>
              <a:spcPct val="20000"/>
            </a:spcAft>
            <a:buChar char="•"/>
          </a:pPr>
          <a:r>
            <a:rPr lang="ja-JP" altLang="ja-JP" sz="3000" kern="1200" dirty="0">
              <a:solidFill>
                <a:srgbClr val="002FA7"/>
              </a:solidFill>
              <a:latin typeface="Meiryo UI" panose="020B0604030504040204" pitchFamily="50" charset="-128"/>
              <a:ea typeface="Meiryo UI" panose="020B0604030504040204" pitchFamily="50" charset="-128"/>
            </a:rPr>
            <a:t>ドローンや水中ドローン、海中センサーによる</a:t>
          </a:r>
          <a:r>
            <a:rPr lang="ja-JP" altLang="ja-JP" sz="3000" b="0" kern="1200" dirty="0">
              <a:solidFill>
                <a:srgbClr val="002FA7"/>
              </a:solidFill>
              <a:latin typeface="Meiryo UI" panose="020B0604030504040204" pitchFamily="50" charset="-128"/>
              <a:ea typeface="Meiryo UI" panose="020B0604030504040204" pitchFamily="50" charset="-128"/>
            </a:rPr>
            <a:t>藻場モニタリングシステム</a:t>
          </a:r>
          <a:r>
            <a:rPr lang="ja-JP" altLang="ja-JP" sz="3000" kern="1200" dirty="0">
              <a:solidFill>
                <a:srgbClr val="002FA7"/>
              </a:solidFill>
              <a:latin typeface="Meiryo UI" panose="020B0604030504040204" pitchFamily="50" charset="-128"/>
              <a:ea typeface="Meiryo UI" panose="020B0604030504040204" pitchFamily="50" charset="-128"/>
            </a:rPr>
            <a:t>が導入され、定量的な成果測定が進む</a:t>
          </a:r>
          <a:endParaRPr kumimoji="1" lang="ja-JP" altLang="en-US" sz="3000" kern="1200" dirty="0"/>
        </a:p>
      </dsp:txBody>
      <dsp:txXfrm>
        <a:off x="0" y="1370464"/>
        <a:ext cx="7629024" cy="1809180"/>
      </dsp:txXfrm>
    </dsp:sp>
    <dsp:sp modelId="{C3D1BBF1-AD3C-4A84-AF5F-60E6BAB9A9D5}">
      <dsp:nvSpPr>
        <dsp:cNvPr id="0" name=""/>
        <dsp:cNvSpPr/>
      </dsp:nvSpPr>
      <dsp:spPr>
        <a:xfrm>
          <a:off x="0" y="3179644"/>
          <a:ext cx="7629024" cy="11337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ja-JP" altLang="ja-JP" sz="3800" b="1" kern="1200" dirty="0">
              <a:solidFill>
                <a:schemeClr val="bg1"/>
              </a:solidFill>
              <a:latin typeface="Meiryo UI" panose="020B0604030504040204" pitchFamily="50" charset="-128"/>
              <a:ea typeface="Meiryo UI" panose="020B0604030504040204" pitchFamily="50" charset="-128"/>
            </a:rPr>
            <a:t>地域とのつながり・人材育成</a:t>
          </a:r>
          <a:endParaRPr kumimoji="1" lang="ja-JP" altLang="en-US" sz="3800" b="1" kern="1200" dirty="0">
            <a:solidFill>
              <a:schemeClr val="bg1"/>
            </a:solidFill>
          </a:endParaRPr>
        </a:p>
      </dsp:txBody>
      <dsp:txXfrm>
        <a:off x="55344" y="3234988"/>
        <a:ext cx="7518336" cy="1023042"/>
      </dsp:txXfrm>
    </dsp:sp>
    <dsp:sp modelId="{D028DAFD-192F-46A0-8B42-039DBD3CA3A5}">
      <dsp:nvSpPr>
        <dsp:cNvPr id="0" name=""/>
        <dsp:cNvSpPr/>
      </dsp:nvSpPr>
      <dsp:spPr>
        <a:xfrm>
          <a:off x="0" y="4313374"/>
          <a:ext cx="7629024" cy="688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222" tIns="48260" rIns="270256" bIns="48260" numCol="1" spcCol="1270" anchor="t" anchorCtr="0">
          <a:noAutofit/>
        </a:bodyPr>
        <a:lstStyle/>
        <a:p>
          <a:pPr marL="285750" lvl="1" indent="-285750" algn="l" defTabSz="1333500">
            <a:lnSpc>
              <a:spcPct val="90000"/>
            </a:lnSpc>
            <a:spcBef>
              <a:spcPct val="0"/>
            </a:spcBef>
            <a:spcAft>
              <a:spcPct val="20000"/>
            </a:spcAft>
            <a:buChar char="•"/>
          </a:pPr>
          <a:r>
            <a:rPr lang="ja-JP" altLang="ja-JP" sz="3000" kern="1200" dirty="0">
              <a:solidFill>
                <a:srgbClr val="002FA7"/>
              </a:solidFill>
              <a:latin typeface="Meiryo UI" panose="020B0604030504040204" pitchFamily="50" charset="-128"/>
              <a:ea typeface="Meiryo UI" panose="020B0604030504040204" pitchFamily="50" charset="-128"/>
            </a:rPr>
            <a:t>地元の小学校・中学校の</a:t>
          </a:r>
          <a:r>
            <a:rPr lang="ja-JP" altLang="ja-JP" sz="3000" b="1" kern="1200" dirty="0">
              <a:solidFill>
                <a:srgbClr val="002FA7"/>
              </a:solidFill>
              <a:latin typeface="Meiryo UI" panose="020B0604030504040204" pitchFamily="50" charset="-128"/>
              <a:ea typeface="Meiryo UI" panose="020B0604030504040204" pitchFamily="50" charset="-128"/>
            </a:rPr>
            <a:t>環境学習が定着</a:t>
          </a:r>
          <a:endParaRPr kumimoji="1" lang="ja-JP" altLang="en-US" sz="3000" kern="1200" dirty="0"/>
        </a:p>
      </dsp:txBody>
      <dsp:txXfrm>
        <a:off x="0" y="4313374"/>
        <a:ext cx="7629024" cy="6882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FDA37-CC54-4AE3-881D-FAA69FC7CF92}">
      <dsp:nvSpPr>
        <dsp:cNvPr id="0" name=""/>
        <dsp:cNvSpPr/>
      </dsp:nvSpPr>
      <dsp:spPr>
        <a:xfrm>
          <a:off x="0" y="750746"/>
          <a:ext cx="7484480" cy="8568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8DEAEA-96B1-45FA-A009-E9451E4E498B}">
      <dsp:nvSpPr>
        <dsp:cNvPr id="0" name=""/>
        <dsp:cNvSpPr/>
      </dsp:nvSpPr>
      <dsp:spPr>
        <a:xfrm>
          <a:off x="374224" y="248906"/>
          <a:ext cx="5239136" cy="10036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027" tIns="0" rIns="198027" bIns="0" numCol="1" spcCol="1270" anchor="ctr" anchorCtr="0">
          <a:noAutofit/>
        </a:bodyPr>
        <a:lstStyle/>
        <a:p>
          <a:pPr marL="0" lvl="0" indent="0" algn="l" defTabSz="1511300">
            <a:lnSpc>
              <a:spcPct val="90000"/>
            </a:lnSpc>
            <a:spcBef>
              <a:spcPct val="0"/>
            </a:spcBef>
            <a:spcAft>
              <a:spcPct val="35000"/>
            </a:spcAft>
            <a:buNone/>
          </a:pPr>
          <a:r>
            <a:rPr lang="ja-JP" altLang="ja-JP" sz="3400" b="1" kern="1200" dirty="0">
              <a:solidFill>
                <a:schemeClr val="bg1"/>
              </a:solidFill>
              <a:latin typeface="Meiryo UI" panose="020B0604030504040204" pitchFamily="50" charset="-128"/>
              <a:ea typeface="Meiryo UI" panose="020B0604030504040204" pitchFamily="50" charset="-128"/>
            </a:rPr>
            <a:t>人手・資金が不足</a:t>
          </a:r>
          <a:endParaRPr kumimoji="1" lang="ja-JP" altLang="en-US" sz="3400" kern="1200" dirty="0">
            <a:solidFill>
              <a:schemeClr val="bg1"/>
            </a:solidFill>
          </a:endParaRPr>
        </a:p>
      </dsp:txBody>
      <dsp:txXfrm>
        <a:off x="423220" y="297902"/>
        <a:ext cx="5141144" cy="905688"/>
      </dsp:txXfrm>
    </dsp:sp>
    <dsp:sp modelId="{6C09637F-7473-491E-963B-BF95D6253664}">
      <dsp:nvSpPr>
        <dsp:cNvPr id="0" name=""/>
        <dsp:cNvSpPr/>
      </dsp:nvSpPr>
      <dsp:spPr>
        <a:xfrm>
          <a:off x="0" y="2292986"/>
          <a:ext cx="7484480" cy="8568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4CAAFB-2A58-477A-AE12-17A439CB7C56}">
      <dsp:nvSpPr>
        <dsp:cNvPr id="0" name=""/>
        <dsp:cNvSpPr/>
      </dsp:nvSpPr>
      <dsp:spPr>
        <a:xfrm>
          <a:off x="374224" y="1791146"/>
          <a:ext cx="5239136" cy="10036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027" tIns="0" rIns="198027" bIns="0" numCol="1" spcCol="1270" anchor="ctr" anchorCtr="0">
          <a:noAutofit/>
        </a:bodyPr>
        <a:lstStyle/>
        <a:p>
          <a:pPr marL="0" lvl="0" indent="0" algn="l" defTabSz="1511300">
            <a:lnSpc>
              <a:spcPct val="90000"/>
            </a:lnSpc>
            <a:spcBef>
              <a:spcPct val="0"/>
            </a:spcBef>
            <a:spcAft>
              <a:spcPct val="35000"/>
            </a:spcAft>
            <a:buNone/>
          </a:pPr>
          <a:r>
            <a:rPr lang="ja-JP" altLang="ja-JP" sz="3400" b="1" kern="1200" dirty="0">
              <a:solidFill>
                <a:schemeClr val="bg1"/>
              </a:solidFill>
              <a:latin typeface="Meiryo UI" panose="020B0604030504040204" pitchFamily="50" charset="-128"/>
              <a:ea typeface="Meiryo UI" panose="020B0604030504040204" pitchFamily="50" charset="-128"/>
            </a:rPr>
            <a:t>データと政策の連携の弱さ</a:t>
          </a:r>
          <a:endParaRPr kumimoji="1" lang="ja-JP" altLang="en-US" sz="3400" kern="1200" dirty="0">
            <a:solidFill>
              <a:schemeClr val="bg1"/>
            </a:solidFill>
          </a:endParaRPr>
        </a:p>
      </dsp:txBody>
      <dsp:txXfrm>
        <a:off x="423220" y="1840142"/>
        <a:ext cx="5141144" cy="905688"/>
      </dsp:txXfrm>
    </dsp:sp>
    <dsp:sp modelId="{CB7B3170-B2F1-42BF-B392-3B88097D7A7F}">
      <dsp:nvSpPr>
        <dsp:cNvPr id="0" name=""/>
        <dsp:cNvSpPr/>
      </dsp:nvSpPr>
      <dsp:spPr>
        <a:xfrm>
          <a:off x="0" y="3835226"/>
          <a:ext cx="7484480" cy="8568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9257EB-951C-4233-A91B-87DAEC0D5462}">
      <dsp:nvSpPr>
        <dsp:cNvPr id="0" name=""/>
        <dsp:cNvSpPr/>
      </dsp:nvSpPr>
      <dsp:spPr>
        <a:xfrm>
          <a:off x="374224" y="3333385"/>
          <a:ext cx="5239136" cy="10036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027" tIns="0" rIns="198027" bIns="0" numCol="1" spcCol="1270" anchor="ctr" anchorCtr="0">
          <a:noAutofit/>
        </a:bodyPr>
        <a:lstStyle/>
        <a:p>
          <a:pPr marL="0" lvl="0" indent="0" algn="l" defTabSz="1511300">
            <a:lnSpc>
              <a:spcPct val="90000"/>
            </a:lnSpc>
            <a:spcBef>
              <a:spcPct val="0"/>
            </a:spcBef>
            <a:spcAft>
              <a:spcPct val="35000"/>
            </a:spcAft>
            <a:buNone/>
          </a:pPr>
          <a:r>
            <a:rPr lang="ja-JP" altLang="ja-JP" sz="3400" b="1" kern="1200" dirty="0">
              <a:solidFill>
                <a:schemeClr val="bg1"/>
              </a:solidFill>
              <a:latin typeface="Meiryo UI" panose="020B0604030504040204" pitchFamily="50" charset="-128"/>
              <a:ea typeface="Meiryo UI" panose="020B0604030504040204" pitchFamily="50" charset="-128"/>
            </a:rPr>
            <a:t>気候変動の影響が顕在化</a:t>
          </a:r>
          <a:endParaRPr kumimoji="1" lang="ja-JP" altLang="en-US" sz="3400" kern="1200" dirty="0">
            <a:solidFill>
              <a:schemeClr val="bg1"/>
            </a:solidFill>
          </a:endParaRPr>
        </a:p>
      </dsp:txBody>
      <dsp:txXfrm>
        <a:off x="423220" y="3382381"/>
        <a:ext cx="5141144" cy="90568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138B67-1261-44FF-8B71-2C3B21850FC5}" type="datetimeFigureOut">
              <a:rPr kumimoji="1" lang="ja-JP" altLang="en-US" smtClean="0"/>
              <a:t>2025/4/30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D80117-0572-42E4-9C47-2563F8B71416}" type="slidenum">
              <a:rPr kumimoji="1" lang="ja-JP" altLang="en-US" smtClean="0"/>
              <a:t>‹#›</a:t>
            </a:fld>
            <a:endParaRPr kumimoji="1" lang="ja-JP" altLang="en-US"/>
          </a:p>
        </p:txBody>
      </p:sp>
    </p:spTree>
    <p:extLst>
      <p:ext uri="{BB962C8B-B14F-4D97-AF65-F5344CB8AC3E}">
        <p14:creationId xmlns:p14="http://schemas.microsoft.com/office/powerpoint/2010/main" val="98207889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CD80117-0572-42E4-9C47-2563F8B71416}" type="slidenum">
              <a:rPr kumimoji="1" lang="ja-JP" altLang="en-US" smtClean="0"/>
              <a:t>1</a:t>
            </a:fld>
            <a:endParaRPr kumimoji="1" lang="ja-JP" altLang="en-US"/>
          </a:p>
        </p:txBody>
      </p:sp>
    </p:spTree>
    <p:extLst>
      <p:ext uri="{BB962C8B-B14F-4D97-AF65-F5344CB8AC3E}">
        <p14:creationId xmlns:p14="http://schemas.microsoft.com/office/powerpoint/2010/main" val="3894143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CD80117-0572-42E4-9C47-2563F8B71416}" type="slidenum">
              <a:rPr kumimoji="1" lang="ja-JP" altLang="en-US" smtClean="0"/>
              <a:t>12</a:t>
            </a:fld>
            <a:endParaRPr kumimoji="1" lang="ja-JP" altLang="en-US"/>
          </a:p>
        </p:txBody>
      </p:sp>
    </p:spTree>
    <p:extLst>
      <p:ext uri="{BB962C8B-B14F-4D97-AF65-F5344CB8AC3E}">
        <p14:creationId xmlns:p14="http://schemas.microsoft.com/office/powerpoint/2010/main" val="875550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・現在、</a:t>
            </a:r>
            <a:r>
              <a:rPr kumimoji="1" lang="ja-JP" altLang="en-US" sz="1200" dirty="0">
                <a:solidFill>
                  <a:srgbClr val="002FA7"/>
                </a:solidFill>
              </a:rPr>
              <a:t>相模湾の事例を参考に、東京湾、伊勢湾、瀬戸内海など地域への展開、モデル化され</a:t>
            </a:r>
            <a:r>
              <a:rPr lang="ja-JP" altLang="en-US" sz="1200" dirty="0">
                <a:solidFill>
                  <a:srgbClr val="FF0000"/>
                </a:solidFill>
                <a:latin typeface="Meiryo UI" panose="020B0604030504040204" pitchFamily="50" charset="-128"/>
                <a:ea typeface="Meiryo UI" panose="020B0604030504040204" pitchFamily="50" charset="-128"/>
              </a:rPr>
              <a:t>アマモ場再生活動が広がっています。</a:t>
            </a:r>
            <a:endParaRPr kumimoji="1" lang="en-US" altLang="ja-JP"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・またこの活動報告が</a:t>
            </a:r>
            <a:r>
              <a:rPr lang="ja-JP" altLang="en-US" sz="1200" dirty="0">
                <a:solidFill>
                  <a:schemeClr val="bg1"/>
                </a:solidFill>
                <a:latin typeface="Meiryo UI" panose="020B0604030504040204" pitchFamily="50" charset="-128"/>
                <a:ea typeface="Meiryo UI" panose="020B0604030504040204" pitchFamily="50" charset="-128"/>
              </a:rPr>
              <a:t>環境省の「ブルーカーボンモデル事業」に選ばれ、全国の海岸地域にノウハウが共有されています。</a:t>
            </a:r>
            <a:endParaRPr lang="en-US" altLang="ja-JP" sz="1200" dirty="0">
              <a:solidFill>
                <a:schemeClr val="bg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bg1"/>
                </a:solidFill>
                <a:latin typeface="Meiryo UI" panose="020B0604030504040204" pitchFamily="50" charset="-128"/>
                <a:ea typeface="Meiryo UI" panose="020B0604030504040204" pitchFamily="50" charset="-128"/>
              </a:rPr>
              <a:t>・</a:t>
            </a:r>
            <a:r>
              <a:rPr kumimoji="1" lang="ja-JP" altLang="en-US" dirty="0"/>
              <a:t>まだ社会的に大きなインパクトを与えるほどの効果は見えていませんが、多角的、長期的視点からみて意義深い活動であると考察いたしました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4CD80117-0572-42E4-9C47-2563F8B71416}" type="slidenum">
              <a:rPr kumimoji="1" lang="ja-JP" altLang="en-US" smtClean="0"/>
              <a:t>13</a:t>
            </a:fld>
            <a:endParaRPr kumimoji="1" lang="ja-JP" altLang="en-US"/>
          </a:p>
        </p:txBody>
      </p:sp>
    </p:spTree>
    <p:extLst>
      <p:ext uri="{BB962C8B-B14F-4D97-AF65-F5344CB8AC3E}">
        <p14:creationId xmlns:p14="http://schemas.microsoft.com/office/powerpoint/2010/main" val="1831270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CD80117-0572-42E4-9C47-2563F8B71416}" type="slidenum">
              <a:rPr kumimoji="1" lang="ja-JP" altLang="en-US" smtClean="0"/>
              <a:t>2</a:t>
            </a:fld>
            <a:endParaRPr kumimoji="1" lang="ja-JP" altLang="en-US"/>
          </a:p>
        </p:txBody>
      </p:sp>
    </p:spTree>
    <p:extLst>
      <p:ext uri="{BB962C8B-B14F-4D97-AF65-F5344CB8AC3E}">
        <p14:creationId xmlns:p14="http://schemas.microsoft.com/office/powerpoint/2010/main" val="1852177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sz="1200" kern="1200" dirty="0">
                <a:solidFill>
                  <a:schemeClr val="tx1"/>
                </a:solidFill>
                <a:effectLst/>
                <a:latin typeface="+mn-lt"/>
                <a:ea typeface="+mn-ea"/>
                <a:cs typeface="+mn-cs"/>
              </a:rPr>
              <a:t> 具体的には</a:t>
            </a:r>
            <a:r>
              <a:rPr kumimoji="1" lang="ja-JP" altLang="ja-JP" sz="1200" kern="1200" dirty="0">
                <a:solidFill>
                  <a:schemeClr val="tx1"/>
                </a:solidFill>
                <a:effectLst/>
                <a:latin typeface="+mn-lt"/>
                <a:ea typeface="+mn-ea"/>
                <a:cs typeface="+mn-cs"/>
              </a:rPr>
              <a:t>漁業資源として重要な役割を果たして</a:t>
            </a:r>
            <a:r>
              <a:rPr kumimoji="1" lang="ja-JP" altLang="en-US" sz="1200" kern="1200" dirty="0">
                <a:solidFill>
                  <a:schemeClr val="tx1"/>
                </a:solidFill>
                <a:effectLst/>
                <a:latin typeface="+mn-lt"/>
                <a:ea typeface="+mn-ea"/>
                <a:cs typeface="+mn-cs"/>
              </a:rPr>
              <a:t>いる</a:t>
            </a:r>
            <a:r>
              <a:rPr kumimoji="1" lang="ja-JP" altLang="ja-JP" sz="1200" kern="1200" dirty="0">
                <a:solidFill>
                  <a:schemeClr val="tx1"/>
                </a:solidFill>
                <a:effectLst/>
                <a:latin typeface="+mn-lt"/>
                <a:ea typeface="+mn-ea"/>
                <a:cs typeface="+mn-cs"/>
              </a:rPr>
              <a:t>海藻の減少</a:t>
            </a:r>
            <a:r>
              <a:rPr kumimoji="1" lang="ja-JP" altLang="en-US" sz="1200" kern="1200" dirty="0">
                <a:solidFill>
                  <a:schemeClr val="tx1"/>
                </a:solidFill>
                <a:effectLst/>
                <a:latin typeface="+mn-lt"/>
                <a:ea typeface="+mn-ea"/>
                <a:cs typeface="+mn-cs"/>
              </a:rPr>
              <a:t>が目立ち始めました</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ウニは海藻を食べるため、</a:t>
            </a:r>
            <a:r>
              <a:rPr kumimoji="1" lang="ja-JP" altLang="en-US" sz="1200" kern="1200" dirty="0">
                <a:solidFill>
                  <a:schemeClr val="tx1"/>
                </a:solidFill>
                <a:effectLst/>
                <a:latin typeface="+mn-lt"/>
                <a:ea typeface="+mn-ea"/>
                <a:cs typeface="+mn-cs"/>
              </a:rPr>
              <a:t>この増加が海藻減少の</a:t>
            </a:r>
            <a:r>
              <a:rPr kumimoji="1" lang="ja-JP" altLang="ja-JP" sz="1200" kern="1200" dirty="0">
                <a:solidFill>
                  <a:schemeClr val="tx1"/>
                </a:solidFill>
                <a:effectLst/>
                <a:latin typeface="+mn-lt"/>
                <a:ea typeface="+mn-ea"/>
                <a:cs typeface="+mn-cs"/>
              </a:rPr>
              <a:t>主な原因であることに気づき、</a:t>
            </a:r>
            <a:r>
              <a:rPr kumimoji="1" lang="ja-JP" altLang="en-US" sz="1200" kern="1200" dirty="0">
                <a:solidFill>
                  <a:schemeClr val="tx1"/>
                </a:solidFill>
                <a:effectLst/>
                <a:latin typeface="+mn-lt"/>
                <a:ea typeface="+mn-ea"/>
                <a:cs typeface="+mn-cs"/>
              </a:rPr>
              <a:t>海藻が多く群生する場所である「</a:t>
            </a:r>
            <a:r>
              <a:rPr kumimoji="1" lang="ja-JP" altLang="ja-JP" sz="1200" kern="1200" dirty="0">
                <a:solidFill>
                  <a:schemeClr val="tx1"/>
                </a:solidFill>
                <a:effectLst/>
                <a:latin typeface="+mn-lt"/>
                <a:ea typeface="+mn-ea"/>
                <a:cs typeface="+mn-cs"/>
              </a:rPr>
              <a:t>藻場</a:t>
            </a:r>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の再生が緊急の課題</a:t>
            </a:r>
            <a:r>
              <a:rPr kumimoji="1" lang="ja-JP" altLang="en-US" sz="1200" kern="1200" dirty="0">
                <a:solidFill>
                  <a:schemeClr val="tx1"/>
                </a:solidFill>
                <a:effectLst/>
                <a:latin typeface="+mn-lt"/>
                <a:ea typeface="+mn-ea"/>
                <a:cs typeface="+mn-cs"/>
              </a:rPr>
              <a:t>となりました</a:t>
            </a:r>
            <a:r>
              <a:rPr kumimoji="1" lang="ja-JP" altLang="ja-JP" sz="1200" kern="1200" dirty="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3.</a:t>
            </a:r>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横浜国立大・東京海洋大</a:t>
            </a:r>
            <a:r>
              <a:rPr kumimoji="1" lang="ja-JP" altLang="en-US" sz="1200" kern="1200" dirty="0">
                <a:solidFill>
                  <a:schemeClr val="tx1"/>
                </a:solidFill>
                <a:effectLst/>
                <a:latin typeface="+mn-lt"/>
                <a:ea typeface="+mn-ea"/>
                <a:cs typeface="+mn-cs"/>
              </a:rPr>
              <a:t>などの大学と研究機関の連携による</a:t>
            </a:r>
            <a:r>
              <a:rPr kumimoji="1" lang="ja-JP" altLang="ja-JP" sz="1200" b="1" kern="1200" dirty="0">
                <a:solidFill>
                  <a:schemeClr val="tx1"/>
                </a:solidFill>
                <a:effectLst/>
                <a:latin typeface="+mn-lt"/>
                <a:ea typeface="+mn-ea"/>
                <a:cs typeface="+mn-cs"/>
              </a:rPr>
              <a:t>科学的分析</a:t>
            </a:r>
            <a:r>
              <a:rPr kumimoji="1" lang="ja-JP" altLang="ja-JP" sz="1200" kern="1200" dirty="0">
                <a:solidFill>
                  <a:schemeClr val="tx1"/>
                </a:solidFill>
                <a:effectLst/>
                <a:latin typeface="+mn-lt"/>
                <a:ea typeface="+mn-ea"/>
                <a:cs typeface="+mn-cs"/>
              </a:rPr>
              <a:t>が始ま</a:t>
            </a:r>
            <a:r>
              <a:rPr kumimoji="1" lang="ja-JP" altLang="en-US" sz="1200" kern="1200" dirty="0">
                <a:solidFill>
                  <a:schemeClr val="tx1"/>
                </a:solidFill>
                <a:effectLst/>
                <a:latin typeface="+mn-lt"/>
                <a:ea typeface="+mn-ea"/>
                <a:cs typeface="+mn-cs"/>
              </a:rPr>
              <a:t>ります。また同時に</a:t>
            </a:r>
            <a:r>
              <a:rPr kumimoji="1" lang="ja-JP" altLang="ja-JP" sz="1200" kern="1200" dirty="0">
                <a:solidFill>
                  <a:schemeClr val="tx1"/>
                </a:solidFill>
                <a:effectLst/>
                <a:latin typeface="+mn-lt"/>
                <a:ea typeface="+mn-ea"/>
                <a:cs typeface="+mn-cs"/>
              </a:rPr>
              <a:t>環境省・神奈川県による「磯焼け調査」なども実施され始め</a:t>
            </a:r>
            <a:r>
              <a:rPr kumimoji="1" lang="ja-JP" altLang="en-US" sz="1200" kern="1200" dirty="0">
                <a:solidFill>
                  <a:schemeClr val="tx1"/>
                </a:solidFill>
                <a:effectLst/>
                <a:latin typeface="+mn-lt"/>
                <a:ea typeface="+mn-ea"/>
                <a:cs typeface="+mn-cs"/>
              </a:rPr>
              <a:t>ました</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4.</a:t>
            </a:r>
            <a:r>
              <a:rPr kumimoji="1" lang="ja-JP" altLang="en-US" sz="1200" kern="1200" dirty="0">
                <a:solidFill>
                  <a:schemeClr val="tx1"/>
                </a:solidFill>
                <a:effectLst/>
                <a:latin typeface="+mn-lt"/>
                <a:ea typeface="+mn-ea"/>
                <a:cs typeface="+mn-cs"/>
              </a:rPr>
              <a:t>そして</a:t>
            </a:r>
            <a:r>
              <a:rPr kumimoji="1" lang="en-US" altLang="ja-JP" sz="1200" kern="1200" dirty="0">
                <a:solidFill>
                  <a:schemeClr val="tx1"/>
                </a:solidFill>
                <a:effectLst/>
                <a:latin typeface="+mn-lt"/>
                <a:ea typeface="+mn-ea"/>
                <a:cs typeface="+mn-cs"/>
              </a:rPr>
              <a:t>2006</a:t>
            </a:r>
            <a:r>
              <a:rPr kumimoji="1" lang="ja-JP" altLang="en-US" sz="1200" kern="1200" dirty="0">
                <a:solidFill>
                  <a:schemeClr val="tx1"/>
                </a:solidFill>
                <a:effectLst/>
                <a:latin typeface="+mn-lt"/>
                <a:ea typeface="+mn-ea"/>
                <a:cs typeface="+mn-cs"/>
              </a:rPr>
              <a:t>年、</a:t>
            </a:r>
            <a:r>
              <a:rPr kumimoji="1" lang="ja-JP" altLang="ja-JP" sz="1200" kern="1200" dirty="0">
                <a:solidFill>
                  <a:schemeClr val="tx1"/>
                </a:solidFill>
                <a:effectLst/>
                <a:latin typeface="+mn-lt"/>
                <a:ea typeface="+mn-ea"/>
                <a:cs typeface="+mn-cs"/>
              </a:rPr>
              <a:t>漁業関係者や専門家と連携し神奈川県が正式に</a:t>
            </a:r>
            <a:r>
              <a:rPr kumimoji="1" lang="ja-JP" altLang="en-US" sz="1200" kern="1200" dirty="0">
                <a:solidFill>
                  <a:schemeClr val="tx1"/>
                </a:solidFill>
                <a:effectLst/>
                <a:latin typeface="+mn-lt"/>
                <a:ea typeface="+mn-ea"/>
                <a:cs typeface="+mn-cs"/>
              </a:rPr>
              <a:t>「相模湾の海の森再生計画」を</a:t>
            </a:r>
            <a:r>
              <a:rPr kumimoji="1" lang="ja-JP" altLang="ja-JP" sz="1200" kern="1200" dirty="0">
                <a:solidFill>
                  <a:schemeClr val="tx1"/>
                </a:solidFill>
                <a:effectLst/>
                <a:latin typeface="+mn-lt"/>
                <a:ea typeface="+mn-ea"/>
                <a:cs typeface="+mn-cs"/>
              </a:rPr>
              <a:t>発足</a:t>
            </a:r>
            <a:r>
              <a:rPr kumimoji="1" lang="ja-JP" altLang="en-US" sz="1200" kern="1200" dirty="0">
                <a:solidFill>
                  <a:schemeClr val="tx1"/>
                </a:solidFill>
                <a:effectLst/>
                <a:latin typeface="+mn-lt"/>
                <a:ea typeface="+mn-ea"/>
                <a:cs typeface="+mn-cs"/>
              </a:rPr>
              <a:t>しました</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4CD80117-0572-42E4-9C47-2563F8B71416}" type="slidenum">
              <a:rPr kumimoji="1" lang="ja-JP" altLang="en-US" smtClean="0"/>
              <a:t>4</a:t>
            </a:fld>
            <a:endParaRPr kumimoji="1" lang="ja-JP" altLang="en-US"/>
          </a:p>
        </p:txBody>
      </p:sp>
    </p:spTree>
    <p:extLst>
      <p:ext uri="{BB962C8B-B14F-4D97-AF65-F5344CB8AC3E}">
        <p14:creationId xmlns:p14="http://schemas.microsoft.com/office/powerpoint/2010/main" val="1936055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dirty="0">
              <a:effectLst/>
            </a:endParaRPr>
          </a:p>
          <a:p>
            <a:pPr lvl="1"/>
            <a:r>
              <a:rPr kumimoji="1" lang="en-US" altLang="ja-JP" sz="1200" kern="1200" dirty="0">
                <a:solidFill>
                  <a:schemeClr val="tx1"/>
                </a:solidFill>
                <a:effectLst/>
                <a:latin typeface="+mn-lt"/>
                <a:ea typeface="+mn-ea"/>
                <a:cs typeface="+mn-cs"/>
              </a:rPr>
              <a:t>01</a:t>
            </a:r>
            <a:r>
              <a:rPr kumimoji="1" lang="ja-JP" altLang="en-US" sz="1200" kern="1200" dirty="0">
                <a:solidFill>
                  <a:schemeClr val="tx1"/>
                </a:solidFill>
                <a:effectLst/>
                <a:latin typeface="+mn-lt"/>
                <a:ea typeface="+mn-ea"/>
                <a:cs typeface="+mn-cs"/>
              </a:rPr>
              <a:t>これは</a:t>
            </a:r>
            <a:r>
              <a:rPr kumimoji="1" lang="ja-JP" altLang="ja-JP" sz="1200" kern="1200" dirty="0">
                <a:solidFill>
                  <a:schemeClr val="tx1"/>
                </a:solidFill>
                <a:effectLst/>
                <a:latin typeface="+mn-lt"/>
                <a:ea typeface="+mn-ea"/>
                <a:cs typeface="+mn-cs"/>
              </a:rPr>
              <a:t>海藻の移植や種まき</a:t>
            </a:r>
            <a:r>
              <a:rPr kumimoji="1" lang="ja-JP" altLang="en-US" sz="1200" kern="1200" dirty="0">
                <a:solidFill>
                  <a:schemeClr val="tx1"/>
                </a:solidFill>
                <a:effectLst/>
                <a:latin typeface="+mn-lt"/>
                <a:ea typeface="+mn-ea"/>
                <a:cs typeface="+mn-cs"/>
              </a:rPr>
              <a:t>し育てることで</a:t>
            </a:r>
            <a:r>
              <a:rPr kumimoji="1" lang="ja-JP" altLang="ja-JP" sz="1200" kern="1200" dirty="0">
                <a:solidFill>
                  <a:schemeClr val="tx1"/>
                </a:solidFill>
                <a:effectLst/>
                <a:latin typeface="+mn-lt"/>
                <a:ea typeface="+mn-ea"/>
                <a:cs typeface="+mn-cs"/>
              </a:rPr>
              <a:t>稚魚や甲殻類の住処とな</a:t>
            </a:r>
            <a:r>
              <a:rPr kumimoji="1" lang="ja-JP" altLang="en-US" sz="1200" kern="1200" dirty="0">
                <a:solidFill>
                  <a:schemeClr val="tx1"/>
                </a:solidFill>
                <a:effectLst/>
                <a:latin typeface="+mn-lt"/>
                <a:ea typeface="+mn-ea"/>
                <a:cs typeface="+mn-cs"/>
              </a:rPr>
              <a:t>り、</a:t>
            </a:r>
            <a:r>
              <a:rPr kumimoji="1" lang="ja-JP" altLang="ja-JP" sz="1200" kern="1200" dirty="0">
                <a:solidFill>
                  <a:schemeClr val="tx1"/>
                </a:solidFill>
                <a:effectLst/>
                <a:latin typeface="+mn-lt"/>
                <a:ea typeface="+mn-ea"/>
                <a:cs typeface="+mn-cs"/>
              </a:rPr>
              <a:t>それらを餌とする魚が集ま</a:t>
            </a:r>
            <a:r>
              <a:rPr kumimoji="1" lang="ja-JP" altLang="en-US" sz="1200" kern="1200" dirty="0">
                <a:solidFill>
                  <a:schemeClr val="tx1"/>
                </a:solidFill>
                <a:effectLst/>
                <a:latin typeface="+mn-lt"/>
                <a:ea typeface="+mn-ea"/>
                <a:cs typeface="+mn-cs"/>
              </a:rPr>
              <a:t>ってきます。また、</a:t>
            </a:r>
            <a:r>
              <a:rPr kumimoji="1" lang="ja-JP" altLang="ja-JP" sz="1200" b="0" kern="1200" dirty="0">
                <a:solidFill>
                  <a:schemeClr val="tx1"/>
                </a:solidFill>
                <a:effectLst/>
                <a:latin typeface="+mn-lt"/>
                <a:ea typeface="+mn-ea"/>
                <a:cs typeface="+mn-cs"/>
              </a:rPr>
              <a:t>硬くなった海底をかき混ぜて柔らかくする</a:t>
            </a:r>
            <a:r>
              <a:rPr kumimoji="1" lang="ja-JP" altLang="en-US" sz="1200" b="0" kern="1200" dirty="0">
                <a:solidFill>
                  <a:schemeClr val="tx1"/>
                </a:solidFill>
                <a:effectLst/>
                <a:latin typeface="+mn-lt"/>
                <a:ea typeface="+mn-ea"/>
                <a:cs typeface="+mn-cs"/>
              </a:rPr>
              <a:t>ことで土に</a:t>
            </a:r>
            <a:r>
              <a:rPr kumimoji="1" lang="ja-JP" altLang="ja-JP" sz="1200" kern="1200" dirty="0">
                <a:solidFill>
                  <a:schemeClr val="tx1"/>
                </a:solidFill>
                <a:effectLst/>
                <a:latin typeface="+mn-lt"/>
                <a:ea typeface="+mn-ea"/>
                <a:cs typeface="+mn-cs"/>
              </a:rPr>
              <a:t>酸素</a:t>
            </a:r>
            <a:r>
              <a:rPr kumimoji="1" lang="ja-JP" altLang="en-US" sz="1200" kern="1200" dirty="0">
                <a:solidFill>
                  <a:schemeClr val="tx1"/>
                </a:solidFill>
                <a:effectLst/>
                <a:latin typeface="+mn-lt"/>
                <a:ea typeface="+mn-ea"/>
                <a:cs typeface="+mn-cs"/>
              </a:rPr>
              <a:t>を送り</a:t>
            </a:r>
            <a:r>
              <a:rPr kumimoji="1" lang="ja-JP" altLang="ja-JP" sz="1200" kern="1200" dirty="0">
                <a:solidFill>
                  <a:schemeClr val="tx1"/>
                </a:solidFill>
                <a:effectLst/>
                <a:latin typeface="+mn-lt"/>
                <a:ea typeface="+mn-ea"/>
                <a:cs typeface="+mn-cs"/>
              </a:rPr>
              <a:t>プランクトンなどの有機物</a:t>
            </a:r>
            <a:r>
              <a:rPr kumimoji="1" lang="ja-JP" altLang="en-US" sz="1200" kern="1200" dirty="0">
                <a:solidFill>
                  <a:schemeClr val="tx1"/>
                </a:solidFill>
                <a:effectLst/>
                <a:latin typeface="+mn-lt"/>
                <a:ea typeface="+mn-ea"/>
                <a:cs typeface="+mn-cs"/>
              </a:rPr>
              <a:t>が増えることで</a:t>
            </a:r>
            <a:r>
              <a:rPr kumimoji="1" lang="ja-JP" altLang="ja-JP" sz="1200" kern="1200" dirty="0">
                <a:solidFill>
                  <a:schemeClr val="tx1"/>
                </a:solidFill>
                <a:effectLst/>
                <a:latin typeface="+mn-lt"/>
                <a:ea typeface="+mn-ea"/>
                <a:cs typeface="+mn-cs"/>
              </a:rPr>
              <a:t>海底土壌の改善が望め</a:t>
            </a:r>
            <a:r>
              <a:rPr kumimoji="1" lang="ja-JP" altLang="en-US" sz="1200" kern="1200" dirty="0">
                <a:solidFill>
                  <a:schemeClr val="tx1"/>
                </a:solidFill>
                <a:effectLst/>
                <a:latin typeface="+mn-lt"/>
                <a:ea typeface="+mn-ea"/>
                <a:cs typeface="+mn-cs"/>
              </a:rPr>
              <a:t>ます。</a:t>
            </a:r>
            <a:endParaRPr kumimoji="1" lang="ja-JP" altLang="ja-JP" sz="1200" kern="1200" dirty="0">
              <a:solidFill>
                <a:schemeClr val="tx1"/>
              </a:solidFill>
              <a:effectLst/>
              <a:latin typeface="+mn-lt"/>
              <a:ea typeface="+mn-ea"/>
              <a:cs typeface="+mn-cs"/>
            </a:endParaRPr>
          </a:p>
          <a:p>
            <a:pPr lvl="1"/>
            <a:r>
              <a:rPr kumimoji="1" lang="en-US" altLang="ja-JP" sz="1200" kern="1200" dirty="0">
                <a:solidFill>
                  <a:schemeClr val="tx1"/>
                </a:solidFill>
                <a:effectLst/>
                <a:latin typeface="+mn-lt"/>
                <a:ea typeface="+mn-ea"/>
                <a:cs typeface="+mn-cs"/>
              </a:rPr>
              <a:t>02</a:t>
            </a:r>
            <a:r>
              <a:rPr kumimoji="1" lang="ja-JP" altLang="en-US" sz="1200" kern="1200" dirty="0">
                <a:solidFill>
                  <a:schemeClr val="tx1"/>
                </a:solidFill>
                <a:effectLst/>
                <a:latin typeface="+mn-lt"/>
                <a:ea typeface="+mn-ea"/>
                <a:cs typeface="+mn-cs"/>
              </a:rPr>
              <a:t>これは</a:t>
            </a:r>
            <a:r>
              <a:rPr kumimoji="1" lang="ja-JP" altLang="ja-JP" sz="1200" kern="1200" dirty="0">
                <a:solidFill>
                  <a:schemeClr val="tx1"/>
                </a:solidFill>
                <a:effectLst/>
                <a:latin typeface="+mn-lt"/>
                <a:ea typeface="+mn-ea"/>
                <a:cs typeface="+mn-cs"/>
              </a:rPr>
              <a:t>藻場を食べ尽くしてしまうウニなどの個体数を調整</a:t>
            </a:r>
            <a:r>
              <a:rPr kumimoji="1" lang="ja-JP" altLang="en-US" sz="1200" kern="1200" dirty="0">
                <a:solidFill>
                  <a:schemeClr val="tx1"/>
                </a:solidFill>
                <a:effectLst/>
                <a:latin typeface="+mn-lt"/>
                <a:ea typeface="+mn-ea"/>
                <a:cs typeface="+mn-cs"/>
              </a:rPr>
              <a:t>していきました</a:t>
            </a:r>
            <a:endParaRPr kumimoji="1" lang="en-US" altLang="ja-JP" sz="1200" kern="1200" dirty="0">
              <a:solidFill>
                <a:schemeClr val="tx1"/>
              </a:solidFill>
              <a:effectLst/>
              <a:latin typeface="+mn-lt"/>
              <a:ea typeface="+mn-ea"/>
              <a:cs typeface="+mn-cs"/>
            </a:endParaRPr>
          </a:p>
          <a:p>
            <a:pPr lvl="1"/>
            <a:r>
              <a:rPr kumimoji="1" lang="en-US" altLang="ja-JP" sz="1200" kern="1200" dirty="0">
                <a:solidFill>
                  <a:schemeClr val="tx1"/>
                </a:solidFill>
                <a:effectLst/>
                <a:latin typeface="+mn-lt"/>
                <a:ea typeface="+mn-ea"/>
                <a:cs typeface="+mn-cs"/>
              </a:rPr>
              <a:t>03</a:t>
            </a:r>
            <a:r>
              <a:rPr kumimoji="1" lang="ja-JP" altLang="en-US" sz="1200" kern="1200" dirty="0">
                <a:solidFill>
                  <a:schemeClr val="tx1"/>
                </a:solidFill>
                <a:effectLst/>
                <a:latin typeface="+mn-lt"/>
                <a:ea typeface="+mn-ea"/>
                <a:cs typeface="+mn-cs"/>
              </a:rPr>
              <a:t>具体的には</a:t>
            </a:r>
            <a:r>
              <a:rPr kumimoji="1" lang="ja-JP" altLang="ja-JP" sz="1200" kern="1200" dirty="0">
                <a:solidFill>
                  <a:schemeClr val="tx1"/>
                </a:solidFill>
                <a:effectLst/>
                <a:latin typeface="+mn-lt"/>
                <a:ea typeface="+mn-ea"/>
                <a:cs typeface="+mn-cs"/>
              </a:rPr>
              <a:t>ビーチクリーンや</a:t>
            </a:r>
            <a:r>
              <a:rPr kumimoji="1" lang="ja-JP" altLang="ja-JP" sz="1200" b="0" kern="1200" dirty="0">
                <a:solidFill>
                  <a:schemeClr val="tx1"/>
                </a:solidFill>
                <a:effectLst/>
                <a:latin typeface="+mn-lt"/>
                <a:ea typeface="+mn-ea"/>
                <a:cs typeface="+mn-cs"/>
              </a:rPr>
              <a:t>学校と連携した</a:t>
            </a:r>
            <a:r>
              <a:rPr kumimoji="1" lang="ja-JP" altLang="ja-JP" sz="1200" kern="1200" dirty="0">
                <a:solidFill>
                  <a:schemeClr val="tx1"/>
                </a:solidFill>
                <a:effectLst/>
                <a:latin typeface="+mn-lt"/>
                <a:ea typeface="+mn-ea"/>
                <a:cs typeface="+mn-cs"/>
              </a:rPr>
              <a:t>環境教育</a:t>
            </a:r>
            <a:r>
              <a:rPr kumimoji="1" lang="ja-JP" altLang="en-US" sz="1200" kern="1200" dirty="0">
                <a:solidFill>
                  <a:schemeClr val="tx1"/>
                </a:solidFill>
                <a:effectLst/>
                <a:latin typeface="+mn-lt"/>
                <a:ea typeface="+mn-ea"/>
                <a:cs typeface="+mn-cs"/>
              </a:rPr>
              <a:t>の授業開催などが行われました</a:t>
            </a:r>
            <a:endParaRPr kumimoji="1" lang="en-US" altLang="ja-JP" sz="1200" kern="1200" dirty="0">
              <a:solidFill>
                <a:schemeClr val="tx1"/>
              </a:solidFill>
              <a:effectLst/>
              <a:latin typeface="+mn-lt"/>
              <a:ea typeface="+mn-ea"/>
              <a:cs typeface="+mn-cs"/>
            </a:endParaRPr>
          </a:p>
          <a:p>
            <a:pPr lvl="1"/>
            <a:r>
              <a:rPr kumimoji="1" lang="en-US" altLang="ja-JP" sz="1200" kern="1200" dirty="0">
                <a:solidFill>
                  <a:schemeClr val="tx1"/>
                </a:solidFill>
                <a:effectLst/>
                <a:latin typeface="+mn-lt"/>
                <a:ea typeface="+mn-ea"/>
                <a:cs typeface="+mn-cs"/>
              </a:rPr>
              <a:t>04</a:t>
            </a:r>
            <a:r>
              <a:rPr kumimoji="1" lang="ja-JP" altLang="en-US" sz="1200" kern="1200" dirty="0">
                <a:solidFill>
                  <a:schemeClr val="tx1"/>
                </a:solidFill>
                <a:effectLst/>
                <a:latin typeface="+mn-lt"/>
                <a:ea typeface="+mn-ea"/>
                <a:cs typeface="+mn-cs"/>
              </a:rPr>
              <a:t>これは</a:t>
            </a:r>
            <a:r>
              <a:rPr kumimoji="1" lang="ja-JP" altLang="ja-JP" sz="1200" kern="1200" dirty="0">
                <a:solidFill>
                  <a:schemeClr val="tx1"/>
                </a:solidFill>
                <a:effectLst/>
                <a:latin typeface="+mn-lt"/>
                <a:ea typeface="+mn-ea"/>
                <a:cs typeface="+mn-cs"/>
              </a:rPr>
              <a:t>市民がボランティアで</a:t>
            </a:r>
            <a:r>
              <a:rPr kumimoji="1" lang="ja-JP" altLang="ja-JP" sz="1200" b="0" kern="1200" dirty="0">
                <a:solidFill>
                  <a:schemeClr val="tx1"/>
                </a:solidFill>
                <a:effectLst/>
                <a:latin typeface="+mn-lt"/>
                <a:ea typeface="+mn-ea"/>
                <a:cs typeface="+mn-cs"/>
              </a:rPr>
              <a:t>水中写真や映像を定期</a:t>
            </a:r>
            <a:r>
              <a:rPr kumimoji="1" lang="ja-JP" altLang="en-US" sz="1200" b="0" kern="1200" dirty="0">
                <a:solidFill>
                  <a:schemeClr val="tx1"/>
                </a:solidFill>
                <a:effectLst/>
                <a:latin typeface="+mn-lt"/>
                <a:ea typeface="+mn-ea"/>
                <a:cs typeface="+mn-cs"/>
              </a:rPr>
              <a:t>的に</a:t>
            </a:r>
            <a:r>
              <a:rPr kumimoji="1" lang="ja-JP" altLang="ja-JP" sz="1200" b="0" kern="1200" dirty="0">
                <a:solidFill>
                  <a:schemeClr val="tx1"/>
                </a:solidFill>
                <a:effectLst/>
                <a:latin typeface="+mn-lt"/>
                <a:ea typeface="+mn-ea"/>
                <a:cs typeface="+mn-cs"/>
              </a:rPr>
              <a:t>撮影</a:t>
            </a:r>
            <a:r>
              <a:rPr kumimoji="1" lang="ja-JP" altLang="en-US" sz="1200" b="0" kern="1200" dirty="0">
                <a:solidFill>
                  <a:schemeClr val="tx1"/>
                </a:solidFill>
                <a:effectLst/>
                <a:latin typeface="+mn-lt"/>
                <a:ea typeface="+mn-ea"/>
                <a:cs typeface="+mn-cs"/>
              </a:rPr>
              <a:t>し、その</a:t>
            </a:r>
            <a:r>
              <a:rPr kumimoji="1" lang="ja-JP" altLang="ja-JP" sz="1200" kern="1200" dirty="0">
                <a:solidFill>
                  <a:schemeClr val="tx1"/>
                </a:solidFill>
                <a:effectLst/>
                <a:latin typeface="+mn-lt"/>
                <a:ea typeface="+mn-ea"/>
                <a:cs typeface="+mn-cs"/>
              </a:rPr>
              <a:t>データを研究機関と共有</a:t>
            </a:r>
            <a:r>
              <a:rPr kumimoji="1" lang="ja-JP" altLang="en-US" sz="1200" kern="1200" dirty="0">
                <a:solidFill>
                  <a:schemeClr val="tx1"/>
                </a:solidFill>
                <a:effectLst/>
                <a:latin typeface="+mn-lt"/>
                <a:ea typeface="+mn-ea"/>
                <a:cs typeface="+mn-cs"/>
              </a:rPr>
              <a:t>しながら</a:t>
            </a:r>
            <a:r>
              <a:rPr kumimoji="1" lang="ja-JP" altLang="ja-JP" sz="1200" kern="1200" dirty="0">
                <a:solidFill>
                  <a:schemeClr val="tx1"/>
                </a:solidFill>
                <a:effectLst/>
                <a:latin typeface="+mn-lt"/>
                <a:ea typeface="+mn-ea"/>
                <a:cs typeface="+mn-cs"/>
              </a:rPr>
              <a:t>磯焼けの進行度をチェック</a:t>
            </a:r>
            <a:r>
              <a:rPr kumimoji="1" lang="ja-JP" altLang="en-US" sz="1200" kern="1200" dirty="0">
                <a:solidFill>
                  <a:schemeClr val="tx1"/>
                </a:solidFill>
                <a:effectLst/>
                <a:latin typeface="+mn-lt"/>
                <a:ea typeface="+mn-ea"/>
                <a:cs typeface="+mn-cs"/>
              </a:rPr>
              <a:t>していきました</a:t>
            </a:r>
            <a:endParaRPr kumimoji="1" lang="ja-JP" altLang="en-US" dirty="0"/>
          </a:p>
        </p:txBody>
      </p:sp>
      <p:sp>
        <p:nvSpPr>
          <p:cNvPr id="4" name="スライド番号プレースホルダー 3"/>
          <p:cNvSpPr>
            <a:spLocks noGrp="1"/>
          </p:cNvSpPr>
          <p:nvPr>
            <p:ph type="sldNum" sz="quarter" idx="5"/>
          </p:nvPr>
        </p:nvSpPr>
        <p:spPr/>
        <p:txBody>
          <a:bodyPr/>
          <a:lstStyle/>
          <a:p>
            <a:fld id="{4CD80117-0572-42E4-9C47-2563F8B71416}" type="slidenum">
              <a:rPr kumimoji="1" lang="ja-JP" altLang="en-US" smtClean="0"/>
              <a:t>6</a:t>
            </a:fld>
            <a:endParaRPr kumimoji="1" lang="ja-JP" altLang="en-US"/>
          </a:p>
        </p:txBody>
      </p:sp>
    </p:spTree>
    <p:extLst>
      <p:ext uri="{BB962C8B-B14F-4D97-AF65-F5344CB8AC3E}">
        <p14:creationId xmlns:p14="http://schemas.microsoft.com/office/powerpoint/2010/main" val="3503195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CD80117-0572-42E4-9C47-2563F8B71416}" type="slidenum">
              <a:rPr kumimoji="1" lang="ja-JP" altLang="en-US" smtClean="0"/>
              <a:t>7</a:t>
            </a:fld>
            <a:endParaRPr kumimoji="1" lang="ja-JP" altLang="en-US"/>
          </a:p>
        </p:txBody>
      </p:sp>
    </p:spTree>
    <p:extLst>
      <p:ext uri="{BB962C8B-B14F-4D97-AF65-F5344CB8AC3E}">
        <p14:creationId xmlns:p14="http://schemas.microsoft.com/office/powerpoint/2010/main" val="617143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まず海の効果です。</a:t>
            </a:r>
            <a:endParaRPr kumimoji="1" lang="en-US" altLang="ja-JP" dirty="0"/>
          </a:p>
          <a:p>
            <a:r>
              <a:rPr kumimoji="1" lang="ja-JP" altLang="en-US" dirty="0"/>
              <a:t>藤沢市・江の島沖では、藻場の面積が</a:t>
            </a:r>
            <a:r>
              <a:rPr kumimoji="1" lang="en-US" altLang="ja-JP" dirty="0"/>
              <a:t>2020</a:t>
            </a:r>
            <a:r>
              <a:rPr kumimoji="1" lang="ja-JP" altLang="en-US" dirty="0"/>
              <a:t>年比で</a:t>
            </a:r>
            <a:r>
              <a:rPr kumimoji="1" lang="en-US" altLang="ja-JP" dirty="0"/>
              <a:t>1.5</a:t>
            </a:r>
            <a:r>
              <a:rPr kumimoji="1" lang="ja-JP" altLang="en-US" dirty="0"/>
              <a:t>倍以上に増加しました。</a:t>
            </a:r>
            <a:endParaRPr kumimoji="1" lang="en-US" altLang="ja-JP" dirty="0"/>
          </a:p>
          <a:p>
            <a:r>
              <a:rPr kumimoji="1" lang="ja-JP" altLang="en-US" dirty="0"/>
              <a:t>また、再生された藻場では、海の健全性を表す魚の稚魚や二枚貝の増加が報告されている</a:t>
            </a:r>
            <a:endParaRPr kumimoji="1" lang="en-US" altLang="ja-JP" dirty="0"/>
          </a:p>
          <a:p>
            <a:endParaRPr kumimoji="1" lang="en-US" altLang="ja-JP" dirty="0"/>
          </a:p>
          <a:p>
            <a:endParaRPr lang="ja-JP" altLang="ja-JP" dirty="0">
              <a:effectLst/>
            </a:endParaRPr>
          </a:p>
          <a:p>
            <a:pPr lvl="1"/>
            <a:r>
              <a:rPr kumimoji="1" lang="ja-JP" altLang="en-US" sz="1200" b="1" kern="1200" dirty="0">
                <a:solidFill>
                  <a:schemeClr val="tx1"/>
                </a:solidFill>
                <a:effectLst/>
                <a:latin typeface="+mn-lt"/>
                <a:ea typeface="+mn-ea"/>
                <a:cs typeface="+mn-cs"/>
              </a:rPr>
              <a:t>参考：</a:t>
            </a:r>
            <a:r>
              <a:rPr kumimoji="1" lang="ja-JP" altLang="ja-JP" sz="1200" b="1" kern="1200" dirty="0">
                <a:solidFill>
                  <a:schemeClr val="tx1"/>
                </a:solidFill>
                <a:effectLst/>
                <a:latin typeface="+mn-lt"/>
                <a:ea typeface="+mn-ea"/>
                <a:cs typeface="+mn-cs"/>
              </a:rPr>
              <a:t>キヌバリ、アミメハギ、マダコの稚魚</a:t>
            </a:r>
            <a:r>
              <a:rPr kumimoji="1" lang="ja-JP" altLang="en-US" sz="1200" b="1"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アサリ、マテガイなどの二枚貝類</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4CD80117-0572-42E4-9C47-2563F8B71416}" type="slidenum">
              <a:rPr kumimoji="1" lang="ja-JP" altLang="en-US" smtClean="0"/>
              <a:t>8</a:t>
            </a:fld>
            <a:endParaRPr kumimoji="1" lang="ja-JP" altLang="en-US"/>
          </a:p>
        </p:txBody>
      </p:sp>
    </p:spTree>
    <p:extLst>
      <p:ext uri="{BB962C8B-B14F-4D97-AF65-F5344CB8AC3E}">
        <p14:creationId xmlns:p14="http://schemas.microsoft.com/office/powerpoint/2010/main" val="1647424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次にその他の効果として、様々な手法でモニタリングシステムが導入され、成果測定が進んでいます。</a:t>
            </a:r>
            <a:endParaRPr kumimoji="1" lang="en-US" altLang="ja-JP" dirty="0"/>
          </a:p>
          <a:p>
            <a:r>
              <a:rPr kumimoji="1" lang="ja-JP" altLang="en-US" dirty="0"/>
              <a:t>また、地元の小中学校の環境学習が定着し、人材育成も進んでいます。</a:t>
            </a:r>
          </a:p>
        </p:txBody>
      </p:sp>
      <p:sp>
        <p:nvSpPr>
          <p:cNvPr id="4" name="スライド番号プレースホルダー 3"/>
          <p:cNvSpPr>
            <a:spLocks noGrp="1"/>
          </p:cNvSpPr>
          <p:nvPr>
            <p:ph type="sldNum" sz="quarter" idx="5"/>
          </p:nvPr>
        </p:nvSpPr>
        <p:spPr/>
        <p:txBody>
          <a:bodyPr/>
          <a:lstStyle/>
          <a:p>
            <a:fld id="{4CD80117-0572-42E4-9C47-2563F8B71416}" type="slidenum">
              <a:rPr kumimoji="1" lang="ja-JP" altLang="en-US" smtClean="0"/>
              <a:t>9</a:t>
            </a:fld>
            <a:endParaRPr kumimoji="1" lang="ja-JP" altLang="en-US"/>
          </a:p>
        </p:txBody>
      </p:sp>
    </p:spTree>
    <p:extLst>
      <p:ext uri="{BB962C8B-B14F-4D97-AF65-F5344CB8AC3E}">
        <p14:creationId xmlns:p14="http://schemas.microsoft.com/office/powerpoint/2010/main" val="4171783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CD80117-0572-42E4-9C47-2563F8B71416}" type="slidenum">
              <a:rPr kumimoji="1" lang="ja-JP" altLang="en-US" smtClean="0"/>
              <a:t>10</a:t>
            </a:fld>
            <a:endParaRPr kumimoji="1" lang="ja-JP" altLang="en-US"/>
          </a:p>
        </p:txBody>
      </p:sp>
    </p:spTree>
    <p:extLst>
      <p:ext uri="{BB962C8B-B14F-4D97-AF65-F5344CB8AC3E}">
        <p14:creationId xmlns:p14="http://schemas.microsoft.com/office/powerpoint/2010/main" val="1425389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01.</a:t>
            </a:r>
            <a:r>
              <a:rPr kumimoji="1" lang="ja-JP" altLang="en-US" dirty="0"/>
              <a:t>まずプロジェクトには</a:t>
            </a:r>
            <a:r>
              <a:rPr kumimoji="1" lang="ja-JP" altLang="ja-JP" sz="1200" kern="1200" dirty="0">
                <a:solidFill>
                  <a:schemeClr val="tx1"/>
                </a:solidFill>
                <a:effectLst/>
                <a:latin typeface="+mn-lt"/>
                <a:ea typeface="+mn-ea"/>
                <a:cs typeface="+mn-cs"/>
              </a:rPr>
              <a:t>継続的な管理やメンテナンスが必要</a:t>
            </a:r>
            <a:r>
              <a:rPr kumimoji="1" lang="ja-JP" altLang="en-US" sz="1200" kern="1200" dirty="0">
                <a:solidFill>
                  <a:schemeClr val="tx1"/>
                </a:solidFill>
                <a:effectLst/>
                <a:latin typeface="+mn-lt"/>
                <a:ea typeface="+mn-ea"/>
                <a:cs typeface="+mn-cs"/>
              </a:rPr>
              <a:t>ですが、それに要する人手や資金が不足しています</a:t>
            </a:r>
            <a:endParaRPr kumimoji="1" lang="en-US" altLang="ja-JP" sz="1200" kern="1200" dirty="0">
              <a:solidFill>
                <a:schemeClr val="tx1"/>
              </a:solidFill>
              <a:effectLst/>
              <a:latin typeface="+mn-lt"/>
              <a:ea typeface="+mn-ea"/>
              <a:cs typeface="+mn-cs"/>
            </a:endParaRPr>
          </a:p>
          <a:p>
            <a:pPr lvl="0"/>
            <a:r>
              <a:rPr kumimoji="1" lang="en-US" altLang="ja-JP" sz="1200" kern="1200" dirty="0">
                <a:solidFill>
                  <a:schemeClr val="tx1"/>
                </a:solidFill>
                <a:effectLst/>
                <a:latin typeface="+mn-lt"/>
                <a:ea typeface="+mn-ea"/>
                <a:cs typeface="+mn-cs"/>
              </a:rPr>
              <a:t>02.</a:t>
            </a:r>
            <a:r>
              <a:rPr kumimoji="1" lang="ja-JP" altLang="en-US" sz="1200" kern="1200" dirty="0">
                <a:solidFill>
                  <a:schemeClr val="tx1"/>
                </a:solidFill>
                <a:effectLst/>
                <a:latin typeface="+mn-lt"/>
                <a:ea typeface="+mn-ea"/>
                <a:cs typeface="+mn-cs"/>
              </a:rPr>
              <a:t>また、</a:t>
            </a:r>
            <a:r>
              <a:rPr kumimoji="1" lang="ja-JP" altLang="ja-JP" sz="1200" kern="1200" dirty="0">
                <a:solidFill>
                  <a:schemeClr val="tx1"/>
                </a:solidFill>
                <a:effectLst/>
                <a:latin typeface="+mn-lt"/>
                <a:ea typeface="+mn-ea"/>
                <a:cs typeface="+mn-cs"/>
              </a:rPr>
              <a:t>ドローンや</a:t>
            </a:r>
            <a:r>
              <a:rPr kumimoji="1" lang="ja-JP" altLang="en-US" sz="1200" kern="1200" dirty="0">
                <a:solidFill>
                  <a:schemeClr val="tx1"/>
                </a:solidFill>
                <a:effectLst/>
                <a:latin typeface="+mn-lt"/>
                <a:ea typeface="+mn-ea"/>
                <a:cs typeface="+mn-cs"/>
              </a:rPr>
              <a:t>水中</a:t>
            </a:r>
            <a:r>
              <a:rPr kumimoji="1" lang="ja-JP" altLang="ja-JP" sz="1200" kern="1200" dirty="0">
                <a:solidFill>
                  <a:schemeClr val="tx1"/>
                </a:solidFill>
                <a:effectLst/>
                <a:latin typeface="+mn-lt"/>
                <a:ea typeface="+mn-ea"/>
                <a:cs typeface="+mn-cs"/>
              </a:rPr>
              <a:t>センサー</a:t>
            </a:r>
            <a:r>
              <a:rPr kumimoji="1" lang="ja-JP" altLang="en-US" sz="1200" kern="1200" dirty="0">
                <a:solidFill>
                  <a:schemeClr val="tx1"/>
                </a:solidFill>
                <a:effectLst/>
                <a:latin typeface="+mn-lt"/>
                <a:ea typeface="+mn-ea"/>
                <a:cs typeface="+mn-cs"/>
              </a:rPr>
              <a:t>を使った</a:t>
            </a:r>
            <a:r>
              <a:rPr kumimoji="1" lang="ja-JP" altLang="ja-JP" sz="1200" kern="1200" dirty="0">
                <a:solidFill>
                  <a:schemeClr val="tx1"/>
                </a:solidFill>
                <a:effectLst/>
                <a:latin typeface="+mn-lt"/>
                <a:ea typeface="+mn-ea"/>
                <a:cs typeface="+mn-cs"/>
              </a:rPr>
              <a:t>モニタリングは進んでい</a:t>
            </a:r>
            <a:r>
              <a:rPr kumimoji="1" lang="ja-JP" altLang="en-US" sz="1200" kern="1200" dirty="0">
                <a:solidFill>
                  <a:schemeClr val="tx1"/>
                </a:solidFill>
                <a:effectLst/>
                <a:latin typeface="+mn-lt"/>
                <a:ea typeface="+mn-ea"/>
                <a:cs typeface="+mn-cs"/>
              </a:rPr>
              <a:t>ます</a:t>
            </a:r>
            <a:r>
              <a:rPr kumimoji="1" lang="ja-JP" altLang="ja-JP" sz="1200" kern="1200" dirty="0">
                <a:solidFill>
                  <a:schemeClr val="tx1"/>
                </a:solidFill>
                <a:effectLst/>
                <a:latin typeface="+mn-lt"/>
                <a:ea typeface="+mn-ea"/>
                <a:cs typeface="+mn-cs"/>
              </a:rPr>
              <a:t>が、</a:t>
            </a:r>
            <a:r>
              <a:rPr kumimoji="1" lang="ja-JP" altLang="ja-JP" sz="1200" b="0" kern="1200" dirty="0">
                <a:solidFill>
                  <a:schemeClr val="tx1"/>
                </a:solidFill>
                <a:effectLst/>
                <a:latin typeface="+mn-lt"/>
                <a:ea typeface="+mn-ea"/>
                <a:cs typeface="+mn-cs"/>
              </a:rPr>
              <a:t>得られたデータ</a:t>
            </a:r>
            <a:r>
              <a:rPr kumimoji="1" lang="ja-JP" altLang="en-US" sz="1200" b="0" kern="1200" dirty="0">
                <a:solidFill>
                  <a:schemeClr val="tx1"/>
                </a:solidFill>
                <a:effectLst/>
                <a:latin typeface="+mn-lt"/>
                <a:ea typeface="+mn-ea"/>
                <a:cs typeface="+mn-cs"/>
              </a:rPr>
              <a:t>を</a:t>
            </a:r>
            <a:r>
              <a:rPr kumimoji="1" lang="ja-JP" altLang="ja-JP" sz="1200" b="0" kern="1200" dirty="0">
                <a:solidFill>
                  <a:schemeClr val="tx1"/>
                </a:solidFill>
                <a:effectLst/>
                <a:latin typeface="+mn-lt"/>
                <a:ea typeface="+mn-ea"/>
                <a:cs typeface="+mn-cs"/>
              </a:rPr>
              <a:t>政策や漁業管理</a:t>
            </a:r>
            <a:r>
              <a:rPr kumimoji="1" lang="ja-JP" altLang="en-US" sz="1200" b="0" kern="1200" dirty="0">
                <a:solidFill>
                  <a:schemeClr val="tx1"/>
                </a:solidFill>
                <a:effectLst/>
                <a:latin typeface="+mn-lt"/>
                <a:ea typeface="+mn-ea"/>
                <a:cs typeface="+mn-cs"/>
              </a:rPr>
              <a:t>にうまく生かされていません</a:t>
            </a:r>
            <a:r>
              <a:rPr kumimoji="1" lang="ja-JP" altLang="ja-JP" sz="1200" kern="1200" dirty="0">
                <a:solidFill>
                  <a:schemeClr val="tx1"/>
                </a:solidFill>
                <a:effectLst/>
                <a:latin typeface="+mn-lt"/>
                <a:ea typeface="+mn-ea"/>
                <a:cs typeface="+mn-cs"/>
              </a:rPr>
              <a:t>。</a:t>
            </a:r>
          </a:p>
          <a:p>
            <a:pPr lvl="0"/>
            <a:r>
              <a:rPr kumimoji="1" lang="en-US" altLang="ja-JP" dirty="0"/>
              <a:t>03.</a:t>
            </a:r>
            <a:r>
              <a:rPr kumimoji="1" lang="ja-JP" altLang="en-US" dirty="0"/>
              <a:t>そして、</a:t>
            </a:r>
            <a:r>
              <a:rPr kumimoji="1" lang="ja-JP" altLang="ja-JP" sz="1200" kern="1200" dirty="0">
                <a:solidFill>
                  <a:schemeClr val="tx1"/>
                </a:solidFill>
                <a:effectLst/>
                <a:latin typeface="+mn-lt"/>
                <a:ea typeface="+mn-ea"/>
                <a:cs typeface="+mn-cs"/>
              </a:rPr>
              <a:t>相模湾</a:t>
            </a:r>
            <a:r>
              <a:rPr kumimoji="1" lang="ja-JP" altLang="en-US" sz="1200" kern="1200" dirty="0">
                <a:solidFill>
                  <a:schemeClr val="tx1"/>
                </a:solidFill>
                <a:effectLst/>
                <a:latin typeface="+mn-lt"/>
                <a:ea typeface="+mn-ea"/>
                <a:cs typeface="+mn-cs"/>
              </a:rPr>
              <a:t>に限ったことではりませんが、</a:t>
            </a:r>
            <a:r>
              <a:rPr kumimoji="1" lang="ja-JP" altLang="ja-JP" sz="1200" kern="1200" dirty="0">
                <a:solidFill>
                  <a:schemeClr val="tx1"/>
                </a:solidFill>
                <a:effectLst/>
                <a:latin typeface="+mn-lt"/>
                <a:ea typeface="+mn-ea"/>
                <a:cs typeface="+mn-cs"/>
              </a:rPr>
              <a:t>海水温は年々上昇傾向にあり</a:t>
            </a:r>
            <a:r>
              <a:rPr kumimoji="1" lang="ja-JP" altLang="en-US" sz="1200" kern="1200" dirty="0">
                <a:solidFill>
                  <a:schemeClr val="tx1"/>
                </a:solidFill>
                <a:effectLst/>
                <a:latin typeface="+mn-lt"/>
                <a:ea typeface="+mn-ea"/>
                <a:cs typeface="+mn-cs"/>
              </a:rPr>
              <a:t>ます</a:t>
            </a:r>
            <a:r>
              <a:rPr kumimoji="1" lang="ja-JP" altLang="ja-JP" sz="1200" kern="1200" dirty="0">
                <a:solidFill>
                  <a:schemeClr val="tx1"/>
                </a:solidFill>
                <a:effectLst/>
                <a:latin typeface="+mn-lt"/>
                <a:ea typeface="+mn-ea"/>
                <a:cs typeface="+mn-cs"/>
              </a:rPr>
              <a:t>。台風や高波による物理的な破壊も頻発</a:t>
            </a:r>
            <a:r>
              <a:rPr kumimoji="1" lang="ja-JP" altLang="en-US" sz="1200" kern="1200" dirty="0">
                <a:solidFill>
                  <a:schemeClr val="tx1"/>
                </a:solidFill>
                <a:effectLst/>
                <a:latin typeface="+mn-lt"/>
                <a:ea typeface="+mn-ea"/>
                <a:cs typeface="+mn-cs"/>
              </a:rPr>
              <a:t>していることもプロジェクトの効果にマイナスの影響を与えています</a:t>
            </a:r>
            <a:endParaRPr kumimoji="1" lang="ja-JP" altLang="ja-JP" sz="1200" kern="1200" dirty="0">
              <a:solidFill>
                <a:schemeClr val="tx1"/>
              </a:solidFill>
              <a:effectLst/>
              <a:latin typeface="+mn-lt"/>
              <a:ea typeface="+mn-ea"/>
              <a:cs typeface="+mn-cs"/>
            </a:endParaRPr>
          </a:p>
          <a:p>
            <a:endParaRPr kumimoji="1" lang="en-US" altLang="ja-JP" dirty="0"/>
          </a:p>
          <a:p>
            <a:r>
              <a:rPr lang="ja-JP" altLang="en-US" dirty="0">
                <a:solidFill>
                  <a:srgbClr val="FF0000"/>
                </a:solidFill>
              </a:rPr>
              <a:t>相模湾での「藻場再生」系プロジェクトでは、</a:t>
            </a:r>
            <a:r>
              <a:rPr lang="ja-JP" altLang="en-US" b="1" dirty="0">
                <a:solidFill>
                  <a:srgbClr val="FF0000"/>
                </a:solidFill>
              </a:rPr>
              <a:t>年間</a:t>
            </a:r>
            <a:r>
              <a:rPr lang="en-US" altLang="ja-JP" b="1" dirty="0">
                <a:solidFill>
                  <a:srgbClr val="FF0000"/>
                </a:solidFill>
              </a:rPr>
              <a:t>1,000</a:t>
            </a:r>
            <a:r>
              <a:rPr lang="ja-JP" altLang="en-US" b="1" dirty="0">
                <a:solidFill>
                  <a:srgbClr val="FF0000"/>
                </a:solidFill>
              </a:rPr>
              <a:t>万</a:t>
            </a:r>
            <a:r>
              <a:rPr lang="en-US" altLang="ja-JP" b="1" dirty="0">
                <a:solidFill>
                  <a:srgbClr val="FF0000"/>
                </a:solidFill>
              </a:rPr>
              <a:t>〜3,000</a:t>
            </a:r>
            <a:r>
              <a:rPr lang="ja-JP" altLang="en-US" b="1" dirty="0">
                <a:solidFill>
                  <a:srgbClr val="FF0000"/>
                </a:solidFill>
              </a:rPr>
              <a:t>万円前後</a:t>
            </a:r>
            <a:r>
              <a:rPr lang="ja-JP" altLang="en-US" dirty="0">
                <a:solidFill>
                  <a:srgbClr val="FF0000"/>
                </a:solidFill>
              </a:rPr>
              <a:t>が一般的と推定されます</a:t>
            </a:r>
            <a:endParaRPr lang="en-US" altLang="ja-JP" dirty="0">
              <a:solidFill>
                <a:srgbClr val="FF0000"/>
              </a:solidFill>
            </a:endParaRPr>
          </a:p>
          <a:p>
            <a:r>
              <a:rPr lang="ja-JP" altLang="en-US" b="1" dirty="0"/>
              <a:t>人員数（年間）</a:t>
            </a:r>
          </a:p>
          <a:p>
            <a:r>
              <a:rPr lang="ja-JP" altLang="en-US" b="1" dirty="0"/>
              <a:t>プロジェクト全体のマネジメント</a:t>
            </a:r>
            <a:r>
              <a:rPr lang="ja-JP" altLang="en-US" dirty="0"/>
              <a:t>：</a:t>
            </a:r>
            <a:r>
              <a:rPr lang="en-US" altLang="ja-JP" dirty="0"/>
              <a:t>1〜2</a:t>
            </a:r>
            <a:r>
              <a:rPr lang="ja-JP" altLang="en-US" dirty="0"/>
              <a:t>名（行政や</a:t>
            </a:r>
            <a:r>
              <a:rPr lang="en-US" altLang="ja-JP" dirty="0"/>
              <a:t>NPO</a:t>
            </a:r>
            <a:r>
              <a:rPr lang="ja-JP" altLang="en-US" dirty="0"/>
              <a:t>の担当者など）</a:t>
            </a:r>
          </a:p>
          <a:p>
            <a:r>
              <a:rPr lang="ja-JP" altLang="en-US" b="1" dirty="0"/>
              <a:t>技術者・調査スタッフ</a:t>
            </a:r>
            <a:r>
              <a:rPr lang="ja-JP" altLang="en-US" dirty="0"/>
              <a:t>：</a:t>
            </a:r>
            <a:r>
              <a:rPr lang="en-US" altLang="ja-JP" dirty="0"/>
              <a:t>3〜5</a:t>
            </a:r>
            <a:r>
              <a:rPr lang="ja-JP" altLang="en-US" dirty="0"/>
              <a:t>名（海洋生物や水産、環境工学の専門家）</a:t>
            </a:r>
          </a:p>
          <a:p>
            <a:r>
              <a:rPr lang="ja-JP" altLang="en-US" b="1" dirty="0"/>
              <a:t>潜水作業チーム</a:t>
            </a:r>
            <a:r>
              <a:rPr lang="ja-JP" altLang="en-US" dirty="0"/>
              <a:t>：</a:t>
            </a:r>
            <a:r>
              <a:rPr lang="en-US" altLang="ja-JP" dirty="0"/>
              <a:t>5〜10</a:t>
            </a:r>
            <a:r>
              <a:rPr lang="ja-JP" altLang="en-US" dirty="0"/>
              <a:t>名（海中のアマモ植栽や構造物設置など）</a:t>
            </a:r>
          </a:p>
          <a:p>
            <a:r>
              <a:rPr lang="ja-JP" altLang="en-US" b="1" dirty="0"/>
              <a:t>ボランティア・地域協力者</a:t>
            </a:r>
            <a:r>
              <a:rPr lang="ja-JP" altLang="en-US" dirty="0"/>
              <a:t>：イベント時やシーズンごとに数十名</a:t>
            </a:r>
          </a:p>
          <a:p>
            <a:r>
              <a:rPr lang="ja-JP" altLang="en-US" dirty="0"/>
              <a:t>➡️ </a:t>
            </a:r>
            <a:r>
              <a:rPr lang="ja-JP" altLang="en-US" b="1" dirty="0"/>
              <a:t>合計：</a:t>
            </a:r>
            <a:r>
              <a:rPr lang="en-US" altLang="ja-JP" b="1" dirty="0"/>
              <a:t>10〜20</a:t>
            </a:r>
            <a:r>
              <a:rPr lang="ja-JP" altLang="en-US" b="1" dirty="0"/>
              <a:t>人前後（常時関わる人）＋季節ごとの協力者</a:t>
            </a:r>
            <a:endParaRPr lang="ja-JP" altLang="en-US" dirty="0"/>
          </a:p>
          <a:p>
            <a:endParaRPr kumimoji="1" lang="ja-JP" altLang="en-US" dirty="0">
              <a:solidFill>
                <a:srgbClr val="FF0000"/>
              </a:solidFill>
            </a:endParaRPr>
          </a:p>
        </p:txBody>
      </p:sp>
      <p:sp>
        <p:nvSpPr>
          <p:cNvPr id="4" name="スライド番号プレースホルダー 3"/>
          <p:cNvSpPr>
            <a:spLocks noGrp="1"/>
          </p:cNvSpPr>
          <p:nvPr>
            <p:ph type="sldNum" sz="quarter" idx="5"/>
          </p:nvPr>
        </p:nvSpPr>
        <p:spPr/>
        <p:txBody>
          <a:bodyPr/>
          <a:lstStyle/>
          <a:p>
            <a:fld id="{4CD80117-0572-42E4-9C47-2563F8B71416}" type="slidenum">
              <a:rPr kumimoji="1" lang="ja-JP" altLang="en-US" smtClean="0"/>
              <a:t>11</a:t>
            </a:fld>
            <a:endParaRPr kumimoji="1" lang="ja-JP" altLang="en-US"/>
          </a:p>
        </p:txBody>
      </p:sp>
    </p:spTree>
    <p:extLst>
      <p:ext uri="{BB962C8B-B14F-4D97-AF65-F5344CB8AC3E}">
        <p14:creationId xmlns:p14="http://schemas.microsoft.com/office/powerpoint/2010/main" val="231441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ja-JP" altLang="en-US"/>
              <a:t>マスター タイトルの書式設定</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2438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smtClean="0"/>
              <a:t>4/30/2025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044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smtClean="0"/>
              <a:t>4/30/2025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1033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smtClean="0"/>
              <a:t>4/30/2025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20825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smtClean="0"/>
              <a:t>4/30/2025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7559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48A87A34-81AB-432B-8DAE-1953F412C126}" type="datetimeFigureOut">
              <a:rPr lang="en-US" smtClean="0"/>
              <a:t>4/30/2025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92929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48A87A34-81AB-432B-8DAE-1953F412C126}" type="datetimeFigureOut">
              <a:rPr lang="en-US" smtClean="0"/>
              <a:t>4/30/2025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20240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26246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ja-JP" altLang="en-US"/>
              <a:t>マスター タイトルの書式設定</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32235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599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98809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8A87A34-81AB-432B-8DAE-1953F412C126}" type="datetimeFigureOut">
              <a:rPr lang="en-US" smtClean="0"/>
              <a:t>4/30/2025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09458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6224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Content Placeholder 3"/>
          <p:cNvSpPr>
            <a:spLocks noGrp="1"/>
          </p:cNvSpPr>
          <p:nvPr>
            <p:ph sz="quarter" idx="13"/>
          </p:nvPr>
        </p:nvSpPr>
        <p:spPr>
          <a:xfrm>
            <a:off x="913774" y="3051012"/>
            <a:ext cx="5106027" cy="2740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3" name="Content Placeholder 5"/>
          <p:cNvSpPr>
            <a:spLocks noGrp="1"/>
          </p:cNvSpPr>
          <p:nvPr>
            <p:ph sz="quarter" idx="14"/>
          </p:nvPr>
        </p:nvSpPr>
        <p:spPr>
          <a:xfrm>
            <a:off x="6172200" y="3051012"/>
            <a:ext cx="5105401" cy="2740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74608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07650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4/30/2025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19407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ja-JP" altLang="en-US"/>
              <a:t>マスター タイトルの書式設定</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smtClean="0"/>
              <a:t>4/30/2025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78428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smtClean="0"/>
              <a:t>4/30/2025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21065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4/30/2025</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0380341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Lst>
  <p:txStyles>
    <p:titleStyle>
      <a:lvl1pPr algn="ctr" defTabSz="914400" rtl="0" eaLnBrk="1" latinLnBrk="0" hangingPunct="1">
        <a:lnSpc>
          <a:spcPct val="90000"/>
        </a:lnSpc>
        <a:spcBef>
          <a:spcPct val="0"/>
        </a:spcBef>
        <a:buNone/>
        <a:defRPr kumimoji="1"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kumimoji="1"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kumimoji="1"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kumimoji="1"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jp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jp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jp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1539962" y="0"/>
            <a:ext cx="10652039" cy="6858000"/>
          </a:xfrm>
          <a:custGeom>
            <a:avLst/>
            <a:gdLst>
              <a:gd name="connsiteX0" fmla="*/ 2246597 w 10652039"/>
              <a:gd name="connsiteY0" fmla="*/ 0 h 6858000"/>
              <a:gd name="connsiteX1" fmla="*/ 10652039 w 10652039"/>
              <a:gd name="connsiteY1" fmla="*/ 0 h 6858000"/>
              <a:gd name="connsiteX2" fmla="*/ 10652039 w 10652039"/>
              <a:gd name="connsiteY2" fmla="*/ 6858000 h 6858000"/>
              <a:gd name="connsiteX3" fmla="*/ 65971 w 10652039"/>
              <a:gd name="connsiteY3" fmla="*/ 6858000 h 6858000"/>
              <a:gd name="connsiteX4" fmla="*/ 39900 w 10652039"/>
              <a:gd name="connsiteY4" fmla="*/ 6653691 h 6858000"/>
              <a:gd name="connsiteX5" fmla="*/ 0 w 10652039"/>
              <a:gd name="connsiteY5" fmla="*/ 5867133 h 6858000"/>
              <a:gd name="connsiteX6" fmla="*/ 2232776 w 10652039"/>
              <a:gd name="connsiteY6" fmla="*/ 22709 h 6858000"/>
            </a:gdLst>
            <a:ahLst/>
            <a:cxnLst/>
            <a:rect l="l" t="t" r="r" b="b"/>
            <a:pathLst>
              <a:path w="10652039" h="6858000">
                <a:moveTo>
                  <a:pt x="2246597" y="0"/>
                </a:moveTo>
                <a:lnTo>
                  <a:pt x="10652039" y="0"/>
                </a:lnTo>
                <a:lnTo>
                  <a:pt x="10652039" y="6858000"/>
                </a:lnTo>
                <a:lnTo>
                  <a:pt x="65971" y="6858000"/>
                </a:lnTo>
                <a:lnTo>
                  <a:pt x="39900" y="6653691"/>
                </a:lnTo>
                <a:cubicBezTo>
                  <a:pt x="13517" y="6395024"/>
                  <a:pt x="0" y="6132620"/>
                  <a:pt x="0" y="5867133"/>
                </a:cubicBezTo>
                <a:cubicBezTo>
                  <a:pt x="0" y="4245194"/>
                  <a:pt x="976750" y="2134607"/>
                  <a:pt x="2232776" y="22709"/>
                </a:cubicBezTo>
                <a:close/>
              </a:path>
            </a:pathLst>
          </a:custGeom>
          <a:gradFill>
            <a:gsLst>
              <a:gs pos="0">
                <a:schemeClr val="accent2">
                  <a:lumMod val="75000"/>
                  <a:alpha val="0"/>
                </a:schemeClr>
              </a:gs>
              <a:gs pos="100000">
                <a:schemeClr val="accent2">
                  <a:lumMod val="75000"/>
                  <a:alpha val="2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5560978" y="0"/>
            <a:ext cx="6631023" cy="6858000"/>
          </a:xfrm>
          <a:custGeom>
            <a:avLst/>
            <a:gdLst>
              <a:gd name="connsiteX0" fmla="*/ 2319015 w 6631023"/>
              <a:gd name="connsiteY0" fmla="*/ 0 h 6858000"/>
              <a:gd name="connsiteX1" fmla="*/ 5060113 w 6631023"/>
              <a:gd name="connsiteY1" fmla="*/ 0 h 6858000"/>
              <a:gd name="connsiteX2" fmla="*/ 5084183 w 6631023"/>
              <a:gd name="connsiteY2" fmla="*/ 34551 h 6858000"/>
              <a:gd name="connsiteX3" fmla="*/ 6534796 w 6631023"/>
              <a:gd name="connsiteY3" fmla="*/ 2285499 h 6858000"/>
              <a:gd name="connsiteX4" fmla="*/ 6631023 w 6631023"/>
              <a:gd name="connsiteY4" fmla="*/ 2462308 h 6858000"/>
              <a:gd name="connsiteX5" fmla="*/ 6631023 w 6631023"/>
              <a:gd name="connsiteY5" fmla="*/ 6858000 h 6858000"/>
              <a:gd name="connsiteX6" fmla="*/ 699084 w 6631023"/>
              <a:gd name="connsiteY6" fmla="*/ 6858000 h 6858000"/>
              <a:gd name="connsiteX7" fmla="*/ 631935 w 6631023"/>
              <a:gd name="connsiteY7" fmla="*/ 6768367 h 6858000"/>
              <a:gd name="connsiteX8" fmla="*/ 0 w 6631023"/>
              <a:gd name="connsiteY8" fmla="*/ 4706400 h 6858000"/>
              <a:gd name="connsiteX9" fmla="*/ 2138699 w 6631023"/>
              <a:gd name="connsiteY9" fmla="*/ 260587 h 6858000"/>
            </a:gdLst>
            <a:ahLst/>
            <a:cxnLst/>
            <a:rect l="l" t="t" r="r" b="b"/>
            <a:pathLst>
              <a:path w="6631023" h="6858000">
                <a:moveTo>
                  <a:pt x="2319015" y="0"/>
                </a:moveTo>
                <a:lnTo>
                  <a:pt x="5060113" y="0"/>
                </a:lnTo>
                <a:lnTo>
                  <a:pt x="5084183" y="34551"/>
                </a:lnTo>
                <a:cubicBezTo>
                  <a:pt x="5566367" y="728322"/>
                  <a:pt x="6101327" y="1514656"/>
                  <a:pt x="6534796" y="2285499"/>
                </a:cubicBezTo>
                <a:lnTo>
                  <a:pt x="6631023" y="2462308"/>
                </a:lnTo>
                <a:lnTo>
                  <a:pt x="6631023" y="6858000"/>
                </a:lnTo>
                <a:lnTo>
                  <a:pt x="699084" y="6858000"/>
                </a:lnTo>
                <a:lnTo>
                  <a:pt x="631935" y="6768367"/>
                </a:lnTo>
                <a:cubicBezTo>
                  <a:pt x="233067" y="6179164"/>
                  <a:pt x="0" y="5469372"/>
                  <a:pt x="0" y="4706400"/>
                </a:cubicBezTo>
                <a:cubicBezTo>
                  <a:pt x="0" y="3497935"/>
                  <a:pt x="1132056" y="1723126"/>
                  <a:pt x="2138699" y="260587"/>
                </a:cubicBezTo>
                <a:close/>
              </a:path>
            </a:pathLst>
          </a:custGeom>
          <a:gradFill>
            <a:gsLst>
              <a:gs pos="0">
                <a:schemeClr val="accent2">
                  <a:lumMod val="75000"/>
                  <a:alpha val="0"/>
                </a:schemeClr>
              </a:gs>
              <a:gs pos="100000">
                <a:schemeClr val="accent2">
                  <a:lumMod val="75000"/>
                  <a:alpha val="3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dirty="0"/>
          </a:p>
        </p:txBody>
      </p:sp>
      <p:sp>
        <p:nvSpPr>
          <p:cNvPr id="4" name="标题 1"/>
          <p:cNvSpPr txBox="1"/>
          <p:nvPr/>
        </p:nvSpPr>
        <p:spPr>
          <a:xfrm>
            <a:off x="7313576" y="773802"/>
            <a:ext cx="3887824" cy="5461898"/>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Lst>
            <a:ahLst/>
            <a:cxnLst/>
            <a:rect l="0" t="0" r="r" b="b"/>
            <a:pathLst>
              <a:path w="4880" h="6866">
                <a:moveTo>
                  <a:pt x="3222" y="1145"/>
                </a:moveTo>
                <a:cubicBezTo>
                  <a:pt x="2894" y="674"/>
                  <a:pt x="2611" y="267"/>
                  <a:pt x="2542" y="72"/>
                </a:cubicBezTo>
                <a:cubicBezTo>
                  <a:pt x="2527" y="29"/>
                  <a:pt x="2487" y="1"/>
                  <a:pt x="2441" y="0"/>
                </a:cubicBezTo>
                <a:cubicBezTo>
                  <a:pt x="2399" y="1"/>
                  <a:pt x="2355" y="27"/>
                  <a:pt x="2339" y="70"/>
                </a:cubicBezTo>
                <a:cubicBezTo>
                  <a:pt x="2269" y="254"/>
                  <a:pt x="2000" y="640"/>
                  <a:pt x="1689" y="1087"/>
                </a:cubicBezTo>
                <a:cubicBezTo>
                  <a:pt x="976" y="2111"/>
                  <a:pt x="0" y="3513"/>
                  <a:pt x="0" y="4426"/>
                </a:cubicBezTo>
                <a:cubicBezTo>
                  <a:pt x="0" y="5771"/>
                  <a:pt x="1094" y="6866"/>
                  <a:pt x="2440" y="6866"/>
                </a:cubicBezTo>
                <a:cubicBezTo>
                  <a:pt x="3786" y="6866"/>
                  <a:pt x="4880" y="5771"/>
                  <a:pt x="4880" y="4426"/>
                </a:cubicBezTo>
                <a:cubicBezTo>
                  <a:pt x="4880" y="3528"/>
                  <a:pt x="3922" y="2150"/>
                  <a:pt x="3222" y="1145"/>
                </a:cubicBezTo>
                <a:close/>
              </a:path>
            </a:pathLst>
          </a:custGeom>
          <a:gradFill>
            <a:gsLst>
              <a:gs pos="0">
                <a:schemeClr val="accent2">
                  <a:lumMod val="75000"/>
                  <a:alpha val="0"/>
                </a:schemeClr>
              </a:gs>
              <a:gs pos="100000">
                <a:schemeClr val="accent2">
                  <a:lumMod val="75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44379" y="1731548"/>
            <a:ext cx="7844589" cy="2477013"/>
          </a:xfrm>
          <a:prstGeom prst="rect">
            <a:avLst/>
          </a:prstGeom>
          <a:noFill/>
          <a:ln>
            <a:noFill/>
          </a:ln>
        </p:spPr>
        <p:txBody>
          <a:bodyPr vert="horz" wrap="square" lIns="0" tIns="0" rIns="0" bIns="0" rtlCol="0" anchor="ctr"/>
          <a:lstStyle/>
          <a:p>
            <a:pPr algn="l">
              <a:lnSpc>
                <a:spcPct val="150000"/>
              </a:lnSpc>
            </a:pPr>
            <a:r>
              <a:rPr kumimoji="1" lang="en-US" altLang="zh-CN" sz="5400" b="1" dirty="0" err="1">
                <a:ln w="12700">
                  <a:noFill/>
                </a:ln>
                <a:solidFill>
                  <a:srgbClr val="002FA7">
                    <a:alpha val="100000"/>
                  </a:srgbClr>
                </a:solidFill>
                <a:latin typeface="Meiryo UI" panose="020B0604030504040204" pitchFamily="50" charset="-128"/>
                <a:ea typeface="Meiryo UI" panose="020B0604030504040204" pitchFamily="50" charset="-128"/>
                <a:cs typeface="NotoSansJP-Bold"/>
              </a:rPr>
              <a:t>相模湾の海の森再生計画</a:t>
            </a:r>
            <a:endParaRPr kumimoji="1" lang="zh-CN" altLang="en-US" sz="5400" b="1" dirty="0">
              <a:latin typeface="Meiryo UI" panose="020B0604030504040204" pitchFamily="50" charset="-128"/>
              <a:ea typeface="Meiryo UI" panose="020B0604030504040204" pitchFamily="50" charset="-128"/>
            </a:endParaRPr>
          </a:p>
        </p:txBody>
      </p:sp>
      <p:sp>
        <p:nvSpPr>
          <p:cNvPr id="6" name="标题 1"/>
          <p:cNvSpPr txBox="1"/>
          <p:nvPr/>
        </p:nvSpPr>
        <p:spPr>
          <a:xfrm>
            <a:off x="7732708" y="1474447"/>
            <a:ext cx="3049560" cy="4284244"/>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Lst>
            <a:ahLst/>
            <a:cxnLst/>
            <a:rect l="0" t="0" r="r" b="b"/>
            <a:pathLst>
              <a:path w="4880" h="6866">
                <a:moveTo>
                  <a:pt x="3222" y="1145"/>
                </a:moveTo>
                <a:cubicBezTo>
                  <a:pt x="2894" y="674"/>
                  <a:pt x="2611" y="267"/>
                  <a:pt x="2542" y="72"/>
                </a:cubicBezTo>
                <a:cubicBezTo>
                  <a:pt x="2527" y="29"/>
                  <a:pt x="2487" y="1"/>
                  <a:pt x="2441" y="0"/>
                </a:cubicBezTo>
                <a:cubicBezTo>
                  <a:pt x="2399" y="1"/>
                  <a:pt x="2355" y="27"/>
                  <a:pt x="2339" y="70"/>
                </a:cubicBezTo>
                <a:cubicBezTo>
                  <a:pt x="2269" y="254"/>
                  <a:pt x="2000" y="640"/>
                  <a:pt x="1689" y="1087"/>
                </a:cubicBezTo>
                <a:cubicBezTo>
                  <a:pt x="976" y="2111"/>
                  <a:pt x="0" y="3513"/>
                  <a:pt x="0" y="4426"/>
                </a:cubicBezTo>
                <a:cubicBezTo>
                  <a:pt x="0" y="5771"/>
                  <a:pt x="1094" y="6866"/>
                  <a:pt x="2440" y="6866"/>
                </a:cubicBezTo>
                <a:cubicBezTo>
                  <a:pt x="3786" y="6866"/>
                  <a:pt x="4880" y="5771"/>
                  <a:pt x="4880" y="4426"/>
                </a:cubicBezTo>
                <a:cubicBezTo>
                  <a:pt x="4880" y="3528"/>
                  <a:pt x="3922" y="2150"/>
                  <a:pt x="3222" y="1145"/>
                </a:cubicBezTo>
                <a:close/>
              </a:path>
            </a:pathLst>
          </a:cu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7790320" y="4250600"/>
            <a:ext cx="2984486" cy="1508091"/>
          </a:xfrm>
          <a:custGeom>
            <a:avLst/>
            <a:gdLst>
              <a:gd name="connsiteX0" fmla="*/ 1815569 w 2984486"/>
              <a:gd name="connsiteY0" fmla="*/ 774 h 1508091"/>
              <a:gd name="connsiteX1" fmla="*/ 2899028 w 2984486"/>
              <a:gd name="connsiteY1" fmla="*/ 284767 h 1508091"/>
              <a:gd name="connsiteX2" fmla="*/ 2984486 w 2984486"/>
              <a:gd name="connsiteY2" fmla="*/ 132683 h 1508091"/>
              <a:gd name="connsiteX3" fmla="*/ 2984065 w 2984486"/>
              <a:gd name="connsiteY3" fmla="*/ 140984 h 1508091"/>
              <a:gd name="connsiteX4" fmla="*/ 1467168 w 2984486"/>
              <a:gd name="connsiteY4" fmla="*/ 1508091 h 1508091"/>
              <a:gd name="connsiteX5" fmla="*/ 11024 w 2984486"/>
              <a:gd name="connsiteY5" fmla="*/ 437732 h 1508091"/>
              <a:gd name="connsiteX6" fmla="*/ 0 w 2984486"/>
              <a:gd name="connsiteY6" fmla="*/ 395015 h 1508091"/>
              <a:gd name="connsiteX7" fmla="*/ 52418 w 2984486"/>
              <a:gd name="connsiteY7" fmla="*/ 391738 h 1508091"/>
              <a:gd name="connsiteX8" fmla="*/ 1815569 w 2984486"/>
              <a:gd name="connsiteY8" fmla="*/ 774 h 1508091"/>
              <a:gd name="connsiteX9" fmla="*/ 1648135 w 2984486"/>
              <a:gd name="connsiteY9" fmla="*/ 4 h 1668954"/>
            </a:gdLst>
            <a:ahLst/>
            <a:cxnLst/>
            <a:rect l="l" t="t" r="r" b="b"/>
            <a:pathLst>
              <a:path w="2984486" h="1508091">
                <a:moveTo>
                  <a:pt x="1815569" y="774"/>
                </a:moveTo>
                <a:cubicBezTo>
                  <a:pt x="2290004" y="-17054"/>
                  <a:pt x="2649599" y="279292"/>
                  <a:pt x="2899028" y="284767"/>
                </a:cubicBezTo>
                <a:lnTo>
                  <a:pt x="2984486" y="132683"/>
                </a:lnTo>
                <a:cubicBezTo>
                  <a:pt x="2984346" y="135450"/>
                  <a:pt x="2984205" y="138217"/>
                  <a:pt x="2984065" y="140984"/>
                </a:cubicBezTo>
                <a:cubicBezTo>
                  <a:pt x="2905876" y="907572"/>
                  <a:pt x="2255726" y="1508091"/>
                  <a:pt x="1467168" y="1508091"/>
                </a:cubicBezTo>
                <a:cubicBezTo>
                  <a:pt x="783751" y="1508091"/>
                  <a:pt x="204294" y="1057034"/>
                  <a:pt x="11024" y="437732"/>
                </a:cubicBezTo>
                <a:lnTo>
                  <a:pt x="0" y="395015"/>
                </a:lnTo>
                <a:lnTo>
                  <a:pt x="52418" y="391738"/>
                </a:lnTo>
                <a:cubicBezTo>
                  <a:pt x="568233" y="323353"/>
                  <a:pt x="1341134" y="18602"/>
                  <a:pt x="1815569" y="774"/>
                </a:cubicBezTo>
                <a:close/>
              </a:path>
            </a:pathLst>
          </a:cu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7734370" y="4208561"/>
            <a:ext cx="3042356" cy="1550130"/>
          </a:xfrm>
          <a:custGeom>
            <a:avLst/>
            <a:gdLst>
              <a:gd name="connsiteX0" fmla="*/ 471784 w 3042356"/>
              <a:gd name="connsiteY0" fmla="*/ 24 h 1550130"/>
              <a:gd name="connsiteX1" fmla="*/ 1890276 w 3042356"/>
              <a:gd name="connsiteY1" fmla="*/ 492393 h 1550130"/>
              <a:gd name="connsiteX2" fmla="*/ 2998990 w 3042356"/>
              <a:gd name="connsiteY2" fmla="*/ 140992 h 1550130"/>
              <a:gd name="connsiteX3" fmla="*/ 3042356 w 3042356"/>
              <a:gd name="connsiteY3" fmla="*/ 136867 h 1550130"/>
              <a:gd name="connsiteX4" fmla="*/ 3040015 w 3042356"/>
              <a:gd name="connsiteY4" fmla="*/ 183023 h 1550130"/>
              <a:gd name="connsiteX5" fmla="*/ 1523118 w 3042356"/>
              <a:gd name="connsiteY5" fmla="*/ 1550130 h 1550130"/>
              <a:gd name="connsiteX6" fmla="*/ 6221 w 3042356"/>
              <a:gd name="connsiteY6" fmla="*/ 183023 h 1550130"/>
              <a:gd name="connsiteX7" fmla="*/ 0 w 3042356"/>
              <a:gd name="connsiteY7" fmla="*/ 60378 h 1550130"/>
              <a:gd name="connsiteX8" fmla="*/ 60195 w 3042356"/>
              <a:gd name="connsiteY8" fmla="*/ 46550 h 1550130"/>
              <a:gd name="connsiteX9" fmla="*/ 471784 w 3042356"/>
              <a:gd name="connsiteY9" fmla="*/ 24 h 1550130"/>
            </a:gdLst>
            <a:ahLst/>
            <a:cxnLst/>
            <a:rect l="l" t="t" r="r" b="b"/>
            <a:pathLst>
              <a:path w="3042356" h="1550130">
                <a:moveTo>
                  <a:pt x="471784" y="24"/>
                </a:moveTo>
                <a:cubicBezTo>
                  <a:pt x="960246" y="-3884"/>
                  <a:pt x="1429168" y="466993"/>
                  <a:pt x="1890276" y="492393"/>
                </a:cubicBezTo>
                <a:cubicBezTo>
                  <a:pt x="2264926" y="513031"/>
                  <a:pt x="2646026" y="195730"/>
                  <a:pt x="2998990" y="140992"/>
                </a:cubicBezTo>
                <a:lnTo>
                  <a:pt x="3042356" y="136867"/>
                </a:lnTo>
                <a:lnTo>
                  <a:pt x="3040015" y="183023"/>
                </a:lnTo>
                <a:cubicBezTo>
                  <a:pt x="2961826" y="949611"/>
                  <a:pt x="2311676" y="1550130"/>
                  <a:pt x="1523118" y="1550130"/>
                </a:cubicBezTo>
                <a:cubicBezTo>
                  <a:pt x="734560" y="1550130"/>
                  <a:pt x="84410" y="949611"/>
                  <a:pt x="6221" y="183023"/>
                </a:cubicBezTo>
                <a:lnTo>
                  <a:pt x="0" y="60378"/>
                </a:lnTo>
                <a:lnTo>
                  <a:pt x="60195" y="46550"/>
                </a:lnTo>
                <a:cubicBezTo>
                  <a:pt x="207771" y="17853"/>
                  <a:pt x="349669" y="1001"/>
                  <a:pt x="471784" y="24"/>
                </a:cubicBezTo>
                <a:close/>
              </a:path>
            </a:pathLst>
          </a:custGeom>
          <a:gradFill>
            <a:gsLst>
              <a:gs pos="0">
                <a:schemeClr val="accent1"/>
              </a:gs>
              <a:gs pos="100000">
                <a:schemeClr val="accent1">
                  <a:lumMod val="20000"/>
                  <a:lumOff val="80000"/>
                </a:schemeClr>
              </a:gs>
            </a:gsLst>
            <a:lin ang="189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680971" y="3027640"/>
            <a:ext cx="1149154" cy="1222960"/>
          </a:xfrm>
          <a:custGeom>
            <a:avLst/>
            <a:gdLst>
              <a:gd name="connsiteX0" fmla="*/ 1725699 w 1903775"/>
              <a:gd name="connsiteY0" fmla="*/ 697206 h 2026048"/>
              <a:gd name="connsiteX1" fmla="*/ 1309126 w 1903775"/>
              <a:gd name="connsiteY1" fmla="*/ 1337640 h 2026048"/>
              <a:gd name="connsiteX2" fmla="*/ 1289289 w 1903775"/>
              <a:gd name="connsiteY2" fmla="*/ 1380556 h 2026048"/>
              <a:gd name="connsiteX3" fmla="*/ 1672801 w 1903775"/>
              <a:gd name="connsiteY3" fmla="*/ 934893 h 2026048"/>
              <a:gd name="connsiteX4" fmla="*/ 1725699 w 1903775"/>
              <a:gd name="connsiteY4" fmla="*/ 697206 h 2026048"/>
              <a:gd name="connsiteX5" fmla="*/ 1768679 w 1903775"/>
              <a:gd name="connsiteY5" fmla="*/ 551953 h 2026048"/>
              <a:gd name="connsiteX6" fmla="*/ 1322350 w 1903775"/>
              <a:gd name="connsiteY6" fmla="*/ 720314 h 2026048"/>
              <a:gd name="connsiteX7" fmla="*/ 1219860 w 1903775"/>
              <a:gd name="connsiteY7" fmla="*/ 1344243 h 2026048"/>
              <a:gd name="connsiteX8" fmla="*/ 1768679 w 1903775"/>
              <a:gd name="connsiteY8" fmla="*/ 551953 h 2026048"/>
              <a:gd name="connsiteX9" fmla="*/ 1888784 w 1903775"/>
              <a:gd name="connsiteY9" fmla="*/ 466689 h 2026048"/>
              <a:gd name="connsiteX10" fmla="*/ 1897618 w 1903775"/>
              <a:gd name="connsiteY10" fmla="*/ 502435 h 2026048"/>
              <a:gd name="connsiteX11" fmla="*/ 1887700 w 1903775"/>
              <a:gd name="connsiteY11" fmla="*/ 515639 h 2026048"/>
              <a:gd name="connsiteX12" fmla="*/ 1887700 w 1903775"/>
              <a:gd name="connsiteY12" fmla="*/ 525543 h 2026048"/>
              <a:gd name="connsiteX13" fmla="*/ 1884393 w 1903775"/>
              <a:gd name="connsiteY13" fmla="*/ 565157 h 2026048"/>
              <a:gd name="connsiteX14" fmla="*/ 1586841 w 1903775"/>
              <a:gd name="connsiteY14" fmla="*/ 1373954 h 2026048"/>
              <a:gd name="connsiteX15" fmla="*/ 1256227 w 1903775"/>
              <a:gd name="connsiteY15" fmla="*/ 1456484 h 2026048"/>
              <a:gd name="connsiteX16" fmla="*/ 1107864 w 1903775"/>
              <a:gd name="connsiteY16" fmla="*/ 1860470 h 2026048"/>
              <a:gd name="connsiteX17" fmla="*/ 1057135 w 1903775"/>
              <a:gd name="connsiteY17" fmla="*/ 2026048 h 2026048"/>
              <a:gd name="connsiteX18" fmla="*/ 981572 w 1903775"/>
              <a:gd name="connsiteY18" fmla="*/ 2026048 h 2026048"/>
              <a:gd name="connsiteX19" fmla="*/ 1056206 w 1903775"/>
              <a:gd name="connsiteY19" fmla="*/ 1784129 h 2026048"/>
              <a:gd name="connsiteX20" fmla="*/ 1186798 w 1903775"/>
              <a:gd name="connsiteY20" fmla="*/ 1420171 h 2026048"/>
              <a:gd name="connsiteX21" fmla="*/ 1094227 w 1903775"/>
              <a:gd name="connsiteY21" fmla="*/ 1327737 h 2026048"/>
              <a:gd name="connsiteX22" fmla="*/ 1844720 w 1903775"/>
              <a:gd name="connsiteY22" fmla="*/ 489230 h 2026048"/>
              <a:gd name="connsiteX23" fmla="*/ 1874475 w 1903775"/>
              <a:gd name="connsiteY23" fmla="*/ 469422 h 2026048"/>
              <a:gd name="connsiteX24" fmla="*/ 1888784 w 1903775"/>
              <a:gd name="connsiteY24" fmla="*/ 466689 h 2026048"/>
              <a:gd name="connsiteX25" fmla="*/ 181732 w 1903775"/>
              <a:gd name="connsiteY25" fmla="*/ 258145 h 2026048"/>
              <a:gd name="connsiteX26" fmla="*/ 264386 w 1903775"/>
              <a:gd name="connsiteY26" fmla="*/ 601471 h 2026048"/>
              <a:gd name="connsiteX27" fmla="*/ 575163 w 1903775"/>
              <a:gd name="connsiteY27" fmla="*/ 1337640 h 2026048"/>
              <a:gd name="connsiteX28" fmla="*/ 714021 w 1903775"/>
              <a:gd name="connsiteY28" fmla="*/ 1354147 h 2026048"/>
              <a:gd name="connsiteX29" fmla="*/ 181732 w 1903775"/>
              <a:gd name="connsiteY29" fmla="*/ 258145 h 2026048"/>
              <a:gd name="connsiteX30" fmla="*/ 181732 w 1903775"/>
              <a:gd name="connsiteY30" fmla="*/ 149205 h 2026048"/>
              <a:gd name="connsiteX31" fmla="*/ 796674 w 1903775"/>
              <a:gd name="connsiteY31" fmla="*/ 1301327 h 2026048"/>
              <a:gd name="connsiteX32" fmla="*/ 879328 w 1903775"/>
              <a:gd name="connsiteY32" fmla="*/ 1080146 h 2026048"/>
              <a:gd name="connsiteX33" fmla="*/ 852878 w 1903775"/>
              <a:gd name="connsiteY33" fmla="*/ 842459 h 2026048"/>
              <a:gd name="connsiteX34" fmla="*/ 644592 w 1903775"/>
              <a:gd name="connsiteY34" fmla="*/ 495832 h 2026048"/>
              <a:gd name="connsiteX35" fmla="*/ 181732 w 1903775"/>
              <a:gd name="connsiteY35" fmla="*/ 149205 h 2026048"/>
              <a:gd name="connsiteX36" fmla="*/ 41221 w 1903775"/>
              <a:gd name="connsiteY36" fmla="*/ 2301 h 2026048"/>
              <a:gd name="connsiteX37" fmla="*/ 69324 w 1903775"/>
              <a:gd name="connsiteY37" fmla="*/ 3952 h 2026048"/>
              <a:gd name="connsiteX38" fmla="*/ 856185 w 1903775"/>
              <a:gd name="connsiteY38" fmla="*/ 624579 h 2026048"/>
              <a:gd name="connsiteX39" fmla="*/ 876021 w 1903775"/>
              <a:gd name="connsiteY39" fmla="*/ 1340942 h 2026048"/>
              <a:gd name="connsiteX40" fmla="*/ 819817 w 1903775"/>
              <a:gd name="connsiteY40" fmla="*/ 1393761 h 2026048"/>
              <a:gd name="connsiteX41" fmla="*/ 893792 w 1903775"/>
              <a:gd name="connsiteY41" fmla="*/ 1768449 h 2026048"/>
              <a:gd name="connsiteX42" fmla="*/ 929307 w 1903775"/>
              <a:gd name="connsiteY42" fmla="*/ 2026048 h 2026048"/>
              <a:gd name="connsiteX43" fmla="*/ 851407 w 1903775"/>
              <a:gd name="connsiteY43" fmla="*/ 2026048 h 2026048"/>
              <a:gd name="connsiteX44" fmla="*/ 828909 w 1903775"/>
              <a:gd name="connsiteY44" fmla="*/ 1876563 h 2026048"/>
              <a:gd name="connsiteX45" fmla="*/ 737164 w 1903775"/>
              <a:gd name="connsiteY45" fmla="*/ 1436677 h 2026048"/>
              <a:gd name="connsiteX46" fmla="*/ 390019 w 1903775"/>
              <a:gd name="connsiteY46" fmla="*/ 1278219 h 2026048"/>
              <a:gd name="connsiteX47" fmla="*/ 211488 w 1903775"/>
              <a:gd name="connsiteY47" fmla="*/ 786339 h 2026048"/>
              <a:gd name="connsiteX48" fmla="*/ 13119 w 1903775"/>
              <a:gd name="connsiteY48" fmla="*/ 129398 h 2026048"/>
              <a:gd name="connsiteX49" fmla="*/ 13119 w 1903775"/>
              <a:gd name="connsiteY49" fmla="*/ 69976 h 2026048"/>
              <a:gd name="connsiteX50" fmla="*/ 9813 w 1903775"/>
              <a:gd name="connsiteY50" fmla="*/ 66675 h 2026048"/>
              <a:gd name="connsiteX51" fmla="*/ 23038 w 1903775"/>
              <a:gd name="connsiteY51" fmla="*/ 20458 h 2026048"/>
              <a:gd name="connsiteX52" fmla="*/ 41221 w 1903775"/>
              <a:gd name="connsiteY52" fmla="*/ 2301 h 2026048"/>
            </a:gdLst>
            <a:ahLst/>
            <a:cxnLst/>
            <a:rect l="l" t="t" r="r" b="b"/>
            <a:pathLst>
              <a:path w="1903775" h="2026048">
                <a:moveTo>
                  <a:pt x="1725699" y="697206"/>
                </a:moveTo>
                <a:cubicBezTo>
                  <a:pt x="1560392" y="891977"/>
                  <a:pt x="1421534" y="1096652"/>
                  <a:pt x="1309126" y="1337640"/>
                </a:cubicBezTo>
                <a:cubicBezTo>
                  <a:pt x="1302513" y="1350845"/>
                  <a:pt x="1295901" y="1367351"/>
                  <a:pt x="1289289" y="1380556"/>
                </a:cubicBezTo>
                <a:cubicBezTo>
                  <a:pt x="1543861" y="1479592"/>
                  <a:pt x="1643046" y="1113158"/>
                  <a:pt x="1672801" y="934893"/>
                </a:cubicBezTo>
                <a:cubicBezTo>
                  <a:pt x="1686025" y="852363"/>
                  <a:pt x="1699250" y="773134"/>
                  <a:pt x="1725699" y="697206"/>
                </a:cubicBezTo>
                <a:close/>
                <a:moveTo>
                  <a:pt x="1768679" y="551953"/>
                </a:moveTo>
                <a:cubicBezTo>
                  <a:pt x="1603372" y="571760"/>
                  <a:pt x="1454596" y="608073"/>
                  <a:pt x="1322350" y="720314"/>
                </a:cubicBezTo>
                <a:cubicBezTo>
                  <a:pt x="1160349" y="855664"/>
                  <a:pt x="1004961" y="1192387"/>
                  <a:pt x="1219860" y="1344243"/>
                </a:cubicBezTo>
                <a:cubicBezTo>
                  <a:pt x="1352105" y="1040532"/>
                  <a:pt x="1524025" y="759929"/>
                  <a:pt x="1768679" y="551953"/>
                </a:cubicBezTo>
                <a:close/>
                <a:moveTo>
                  <a:pt x="1888784" y="466689"/>
                </a:moveTo>
                <a:cubicBezTo>
                  <a:pt x="1901957" y="470248"/>
                  <a:pt x="1910016" y="490055"/>
                  <a:pt x="1897618" y="502435"/>
                </a:cubicBezTo>
                <a:cubicBezTo>
                  <a:pt x="1894312" y="505736"/>
                  <a:pt x="1891006" y="512338"/>
                  <a:pt x="1887700" y="515639"/>
                </a:cubicBezTo>
                <a:cubicBezTo>
                  <a:pt x="1887700" y="518941"/>
                  <a:pt x="1887700" y="522242"/>
                  <a:pt x="1887700" y="525543"/>
                </a:cubicBezTo>
                <a:cubicBezTo>
                  <a:pt x="1894312" y="535447"/>
                  <a:pt x="1894312" y="548651"/>
                  <a:pt x="1884393" y="565157"/>
                </a:cubicBezTo>
                <a:cubicBezTo>
                  <a:pt x="1719087" y="809447"/>
                  <a:pt x="1805046" y="1152773"/>
                  <a:pt x="1586841" y="1373954"/>
                </a:cubicBezTo>
                <a:cubicBezTo>
                  <a:pt x="1494269" y="1472990"/>
                  <a:pt x="1368636" y="1496099"/>
                  <a:pt x="1256227" y="1456484"/>
                </a:cubicBezTo>
                <a:cubicBezTo>
                  <a:pt x="1201676" y="1588532"/>
                  <a:pt x="1152910" y="1723882"/>
                  <a:pt x="1107864" y="1860470"/>
                </a:cubicBezTo>
                <a:lnTo>
                  <a:pt x="1057135" y="2026048"/>
                </a:lnTo>
                <a:lnTo>
                  <a:pt x="981572" y="2026048"/>
                </a:lnTo>
                <a:lnTo>
                  <a:pt x="1056206" y="1784129"/>
                </a:lnTo>
                <a:cubicBezTo>
                  <a:pt x="1095880" y="1662810"/>
                  <a:pt x="1138859" y="1540665"/>
                  <a:pt x="1186798" y="1420171"/>
                </a:cubicBezTo>
                <a:cubicBezTo>
                  <a:pt x="1153737" y="1397062"/>
                  <a:pt x="1120676" y="1367351"/>
                  <a:pt x="1094227" y="1327737"/>
                </a:cubicBezTo>
                <a:cubicBezTo>
                  <a:pt x="803286" y="905182"/>
                  <a:pt x="1421534" y="350579"/>
                  <a:pt x="1844720" y="489230"/>
                </a:cubicBezTo>
                <a:cubicBezTo>
                  <a:pt x="1854638" y="482627"/>
                  <a:pt x="1864557" y="476025"/>
                  <a:pt x="1874475" y="469422"/>
                </a:cubicBezTo>
                <a:cubicBezTo>
                  <a:pt x="1879434" y="466121"/>
                  <a:pt x="1884394" y="465502"/>
                  <a:pt x="1888784" y="466689"/>
                </a:cubicBezTo>
                <a:close/>
                <a:moveTo>
                  <a:pt x="181732" y="258145"/>
                </a:moveTo>
                <a:cubicBezTo>
                  <a:pt x="218100" y="367085"/>
                  <a:pt x="234631" y="482627"/>
                  <a:pt x="264386" y="601471"/>
                </a:cubicBezTo>
                <a:cubicBezTo>
                  <a:pt x="307366" y="786339"/>
                  <a:pt x="373488" y="1248508"/>
                  <a:pt x="575163" y="1337640"/>
                </a:cubicBezTo>
                <a:cubicBezTo>
                  <a:pt x="628061" y="1360749"/>
                  <a:pt x="674347" y="1364050"/>
                  <a:pt x="714021" y="1354147"/>
                </a:cubicBezTo>
                <a:cubicBezTo>
                  <a:pt x="604918" y="958001"/>
                  <a:pt x="442917" y="581664"/>
                  <a:pt x="181732" y="258145"/>
                </a:cubicBezTo>
                <a:close/>
                <a:moveTo>
                  <a:pt x="181732" y="149205"/>
                </a:moveTo>
                <a:cubicBezTo>
                  <a:pt x="499122" y="469422"/>
                  <a:pt x="684265" y="872170"/>
                  <a:pt x="796674" y="1301327"/>
                </a:cubicBezTo>
                <a:cubicBezTo>
                  <a:pt x="849572" y="1241905"/>
                  <a:pt x="872715" y="1146170"/>
                  <a:pt x="879328" y="1080146"/>
                </a:cubicBezTo>
                <a:cubicBezTo>
                  <a:pt x="889246" y="1000917"/>
                  <a:pt x="876021" y="918387"/>
                  <a:pt x="852878" y="842459"/>
                </a:cubicBezTo>
                <a:cubicBezTo>
                  <a:pt x="813205" y="713712"/>
                  <a:pt x="733857" y="594868"/>
                  <a:pt x="644592" y="495832"/>
                </a:cubicBezTo>
                <a:cubicBezTo>
                  <a:pt x="515652" y="350579"/>
                  <a:pt x="347039" y="248241"/>
                  <a:pt x="181732" y="149205"/>
                </a:cubicBezTo>
                <a:close/>
                <a:moveTo>
                  <a:pt x="41221" y="2301"/>
                </a:moveTo>
                <a:cubicBezTo>
                  <a:pt x="49487" y="-1000"/>
                  <a:pt x="59405" y="-1000"/>
                  <a:pt x="69324" y="3952"/>
                </a:cubicBezTo>
                <a:cubicBezTo>
                  <a:pt x="370182" y="142603"/>
                  <a:pt x="684265" y="327470"/>
                  <a:pt x="856185" y="624579"/>
                </a:cubicBezTo>
                <a:cubicBezTo>
                  <a:pt x="978512" y="832555"/>
                  <a:pt x="1041328" y="1136267"/>
                  <a:pt x="876021" y="1340942"/>
                </a:cubicBezTo>
                <a:cubicBezTo>
                  <a:pt x="859491" y="1360749"/>
                  <a:pt x="839654" y="1380556"/>
                  <a:pt x="819817" y="1393761"/>
                </a:cubicBezTo>
                <a:cubicBezTo>
                  <a:pt x="849573" y="1517557"/>
                  <a:pt x="873542" y="1643002"/>
                  <a:pt x="893792" y="1768449"/>
                </a:cubicBezTo>
                <a:lnTo>
                  <a:pt x="929307" y="2026048"/>
                </a:lnTo>
                <a:lnTo>
                  <a:pt x="851407" y="2026048"/>
                </a:lnTo>
                <a:lnTo>
                  <a:pt x="828909" y="1876563"/>
                </a:lnTo>
                <a:cubicBezTo>
                  <a:pt x="803287" y="1728834"/>
                  <a:pt x="773531" y="1581930"/>
                  <a:pt x="737164" y="1436677"/>
                </a:cubicBezTo>
                <a:cubicBezTo>
                  <a:pt x="608224" y="1476291"/>
                  <a:pt x="472672" y="1406966"/>
                  <a:pt x="390019" y="1278219"/>
                </a:cubicBezTo>
                <a:cubicBezTo>
                  <a:pt x="297447" y="1132965"/>
                  <a:pt x="254467" y="948098"/>
                  <a:pt x="211488" y="786339"/>
                </a:cubicBezTo>
                <a:cubicBezTo>
                  <a:pt x="155283" y="578362"/>
                  <a:pt x="151977" y="304362"/>
                  <a:pt x="13119" y="129398"/>
                </a:cubicBezTo>
                <a:cubicBezTo>
                  <a:pt x="-3411" y="109591"/>
                  <a:pt x="-105" y="86482"/>
                  <a:pt x="13119" y="69976"/>
                </a:cubicBezTo>
                <a:cubicBezTo>
                  <a:pt x="9813" y="66675"/>
                  <a:pt x="9813" y="66675"/>
                  <a:pt x="9813" y="66675"/>
                </a:cubicBezTo>
                <a:cubicBezTo>
                  <a:pt x="-10024" y="46868"/>
                  <a:pt x="3201" y="23759"/>
                  <a:pt x="23038" y="20458"/>
                </a:cubicBezTo>
                <a:cubicBezTo>
                  <a:pt x="26344" y="12205"/>
                  <a:pt x="32956" y="5602"/>
                  <a:pt x="41221" y="2301"/>
                </a:cubicBezTo>
                <a:close/>
              </a:path>
            </a:pathLst>
          </a:custGeom>
          <a:gradFill>
            <a:gsLst>
              <a:gs pos="0">
                <a:schemeClr val="accent2">
                  <a:lumMod val="75000"/>
                  <a:alpha val="0"/>
                </a:schemeClr>
              </a:gs>
              <a:gs pos="100000">
                <a:schemeClr val="accent2">
                  <a:lumMod val="75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8876489" y="6380656"/>
            <a:ext cx="2702560" cy="132080"/>
          </a:xfrm>
          <a:custGeom>
            <a:avLst/>
            <a:gdLst>
              <a:gd name="connsiteX0" fmla="*/ 0 w 2702560"/>
              <a:gd name="connsiteY0" fmla="*/ 132080 h 132080"/>
              <a:gd name="connsiteX1" fmla="*/ 2702560 w 2702560"/>
              <a:gd name="connsiteY1" fmla="*/ 132080 h 132080"/>
              <a:gd name="connsiteX2" fmla="*/ 2570480 w 2702560"/>
              <a:gd name="connsiteY2" fmla="*/ 0 h 132080"/>
            </a:gdLst>
            <a:ahLst/>
            <a:cxnLst/>
            <a:rect l="l" t="t" r="r" b="b"/>
            <a:pathLst>
              <a:path w="2702560" h="132080">
                <a:moveTo>
                  <a:pt x="0" y="132080"/>
                </a:moveTo>
                <a:lnTo>
                  <a:pt x="2702560" y="132080"/>
                </a:lnTo>
                <a:lnTo>
                  <a:pt x="2570480" y="0"/>
                </a:lnTo>
              </a:path>
            </a:pathLst>
          </a:custGeom>
          <a:noFill/>
          <a:ln w="12700" cap="sq">
            <a:solidFill>
              <a:schemeClr val="accent2">
                <a:lumMod val="7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9314760" y="5954913"/>
            <a:ext cx="2264289" cy="371882"/>
          </a:xfrm>
          <a:prstGeom prst="rect">
            <a:avLst/>
          </a:prstGeom>
          <a:noFill/>
          <a:ln w="12700" cap="sq">
            <a:noFill/>
            <a:miter/>
          </a:ln>
        </p:spPr>
        <p:txBody>
          <a:bodyPr vert="horz" wrap="square" lIns="0" tIns="0" rIns="0" bIns="0" rtlCol="0" anchor="ctr"/>
          <a:lstStyle/>
          <a:p>
            <a:pPr algn="ctr">
              <a:lnSpc>
                <a:spcPct val="150000"/>
              </a:lnSpc>
            </a:pPr>
            <a:r>
              <a:rPr kumimoji="1" lang="ja-JP" altLang="en-US" sz="2800" b="1" dirty="0">
                <a:ln w="12700">
                  <a:noFill/>
                </a:ln>
                <a:solidFill>
                  <a:schemeClr val="accent1"/>
                </a:solidFill>
                <a:latin typeface="Meiryo UI" panose="020B0604030504040204" pitchFamily="50" charset="-128"/>
                <a:ea typeface="Meiryo UI" panose="020B0604030504040204" pitchFamily="50" charset="-128"/>
                <a:cs typeface="OPPOSans L"/>
              </a:rPr>
              <a:t>三石　希</a:t>
            </a:r>
            <a:endParaRPr kumimoji="1" lang="zh-CN" altLang="en-US" sz="2800" b="1" dirty="0">
              <a:solidFill>
                <a:schemeClr val="accent1"/>
              </a:solidFill>
              <a:latin typeface="Meiryo UI" panose="020B0604030504040204" pitchFamily="50" charset="-128"/>
              <a:ea typeface="Meiryo UI" panose="020B0604030504040204" pitchFamily="50"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custGeom>
            <a:avLst/>
            <a:gdLst>
              <a:gd name="connsiteX0" fmla="*/ 2666796 w 12192000"/>
              <a:gd name="connsiteY0" fmla="*/ 0 h 6858000"/>
              <a:gd name="connsiteX1" fmla="*/ 9503752 w 12192000"/>
              <a:gd name="connsiteY1" fmla="*/ 0 h 6858000"/>
              <a:gd name="connsiteX2" fmla="*/ 9627366 w 12192000"/>
              <a:gd name="connsiteY2" fmla="*/ 184435 h 6858000"/>
              <a:gd name="connsiteX3" fmla="*/ 12119241 w 12192000"/>
              <a:gd name="connsiteY3" fmla="*/ 4724001 h 6858000"/>
              <a:gd name="connsiteX4" fmla="*/ 12192000 w 12192000"/>
              <a:gd name="connsiteY4" fmla="*/ 4928565 h 6858000"/>
              <a:gd name="connsiteX5" fmla="*/ 12192000 w 12192000"/>
              <a:gd name="connsiteY5" fmla="*/ 6858000 h 6858000"/>
              <a:gd name="connsiteX6" fmla="*/ 0 w 12192000"/>
              <a:gd name="connsiteY6" fmla="*/ 6858000 h 6858000"/>
              <a:gd name="connsiteX7" fmla="*/ 0 w 12192000"/>
              <a:gd name="connsiteY7" fmla="*/ 4917048 h 6858000"/>
              <a:gd name="connsiteX8" fmla="*/ 80728 w 12192000"/>
              <a:gd name="connsiteY8" fmla="*/ 4690441 h 6858000"/>
              <a:gd name="connsiteX9" fmla="*/ 2619259 w 12192000"/>
              <a:gd name="connsiteY9" fmla="*/ 70894 h 6858000"/>
            </a:gdLst>
            <a:ahLst/>
            <a:cxnLst/>
            <a:rect l="l" t="t" r="r" b="b"/>
            <a:pathLst>
              <a:path w="12192000" h="6858000">
                <a:moveTo>
                  <a:pt x="2666796" y="0"/>
                </a:moveTo>
                <a:lnTo>
                  <a:pt x="9503752" y="0"/>
                </a:lnTo>
                <a:lnTo>
                  <a:pt x="9627366" y="184435"/>
                </a:lnTo>
                <a:cubicBezTo>
                  <a:pt x="10622266" y="1686025"/>
                  <a:pt x="11586778" y="3292992"/>
                  <a:pt x="12119241" y="4724001"/>
                </a:cubicBezTo>
                <a:lnTo>
                  <a:pt x="12192000" y="4928565"/>
                </a:lnTo>
                <a:lnTo>
                  <a:pt x="12192000" y="6858000"/>
                </a:lnTo>
                <a:lnTo>
                  <a:pt x="0" y="6858000"/>
                </a:lnTo>
                <a:lnTo>
                  <a:pt x="0" y="4917048"/>
                </a:lnTo>
                <a:lnTo>
                  <a:pt x="80728" y="4690441"/>
                </a:lnTo>
                <a:cubicBezTo>
                  <a:pt x="623183" y="3234861"/>
                  <a:pt x="1605779" y="1599694"/>
                  <a:pt x="2619259" y="70894"/>
                </a:cubicBezTo>
                <a:close/>
              </a:path>
            </a:pathLst>
          </a:custGeom>
          <a:gradFill>
            <a:gsLst>
              <a:gs pos="0">
                <a:schemeClr val="accent2">
                  <a:lumMod val="75000"/>
                  <a:alpha val="0"/>
                </a:schemeClr>
              </a:gs>
              <a:gs pos="100000">
                <a:schemeClr val="accent2">
                  <a:lumMod val="75000"/>
                  <a:alpha val="1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2104047" y="0"/>
            <a:ext cx="7983906" cy="6858000"/>
          </a:xfrm>
          <a:custGeom>
            <a:avLst/>
            <a:gdLst>
              <a:gd name="connsiteX0" fmla="*/ 2937914 w 7983906"/>
              <a:gd name="connsiteY0" fmla="*/ 0 h 6858000"/>
              <a:gd name="connsiteX1" fmla="*/ 5030930 w 7983906"/>
              <a:gd name="connsiteY1" fmla="*/ 0 h 6858000"/>
              <a:gd name="connsiteX2" fmla="*/ 5074099 w 7983906"/>
              <a:gd name="connsiteY2" fmla="*/ 62417 h 6858000"/>
              <a:gd name="connsiteX3" fmla="*/ 5271341 w 7983906"/>
              <a:gd name="connsiteY3" fmla="*/ 345581 h 6858000"/>
              <a:gd name="connsiteX4" fmla="*/ 7983906 w 7983906"/>
              <a:gd name="connsiteY4" fmla="*/ 5705459 h 6858000"/>
              <a:gd name="connsiteX5" fmla="*/ 7858069 w 7983906"/>
              <a:gd name="connsiteY5" fmla="*/ 6700222 h 6858000"/>
              <a:gd name="connsiteX6" fmla="*/ 7813110 w 7983906"/>
              <a:gd name="connsiteY6" fmla="*/ 6858000 h 6858000"/>
              <a:gd name="connsiteX7" fmla="*/ 170797 w 7983906"/>
              <a:gd name="connsiteY7" fmla="*/ 6858000 h 6858000"/>
              <a:gd name="connsiteX8" fmla="*/ 125837 w 7983906"/>
              <a:gd name="connsiteY8" fmla="*/ 6700222 h 6858000"/>
              <a:gd name="connsiteX9" fmla="*/ 0 w 7983906"/>
              <a:gd name="connsiteY9" fmla="*/ 5705459 h 6858000"/>
              <a:gd name="connsiteX10" fmla="*/ 2763282 w 7983906"/>
              <a:gd name="connsiteY10" fmla="*/ 250831 h 6858000"/>
            </a:gdLst>
            <a:ahLst/>
            <a:cxnLst/>
            <a:rect l="l" t="t" r="r" b="b"/>
            <a:pathLst>
              <a:path w="7983906" h="6858000">
                <a:moveTo>
                  <a:pt x="2937914" y="0"/>
                </a:moveTo>
                <a:lnTo>
                  <a:pt x="5030930" y="0"/>
                </a:lnTo>
                <a:lnTo>
                  <a:pt x="5074099" y="62417"/>
                </a:lnTo>
                <a:cubicBezTo>
                  <a:pt x="5138336" y="154857"/>
                  <a:pt x="5204263" y="249402"/>
                  <a:pt x="5271341" y="345581"/>
                </a:cubicBezTo>
                <a:cubicBezTo>
                  <a:pt x="6416573" y="1987360"/>
                  <a:pt x="7983906" y="4238476"/>
                  <a:pt x="7983906" y="5705459"/>
                </a:cubicBezTo>
                <a:cubicBezTo>
                  <a:pt x="7983906" y="6048773"/>
                  <a:pt x="7940209" y="6382116"/>
                  <a:pt x="7858069" y="6700222"/>
                </a:cubicBezTo>
                <a:lnTo>
                  <a:pt x="7813110" y="6858000"/>
                </a:lnTo>
                <a:lnTo>
                  <a:pt x="170797" y="6858000"/>
                </a:lnTo>
                <a:lnTo>
                  <a:pt x="125837" y="6700222"/>
                </a:lnTo>
                <a:cubicBezTo>
                  <a:pt x="43698" y="6382116"/>
                  <a:pt x="0" y="6048773"/>
                  <a:pt x="0" y="5705459"/>
                </a:cubicBezTo>
                <a:cubicBezTo>
                  <a:pt x="0" y="4213972"/>
                  <a:pt x="1596782" y="1923649"/>
                  <a:pt x="2763282" y="250831"/>
                </a:cubicBezTo>
                <a:close/>
              </a:path>
            </a:pathLst>
          </a:custGeom>
          <a:gradFill>
            <a:gsLst>
              <a:gs pos="0">
                <a:schemeClr val="accent2">
                  <a:lumMod val="75000"/>
                  <a:alpha val="0"/>
                </a:schemeClr>
              </a:gs>
              <a:gs pos="100000">
                <a:schemeClr val="accent2">
                  <a:lumMod val="75000"/>
                  <a:alpha val="1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3865705" y="950002"/>
            <a:ext cx="4460590" cy="5907998"/>
          </a:xfrm>
          <a:custGeom>
            <a:avLst/>
            <a:gdLst>
              <a:gd name="connsiteX0" fmla="*/ 2231209 w 4460590"/>
              <a:gd name="connsiteY0" fmla="*/ 0 h 5907998"/>
              <a:gd name="connsiteX1" fmla="*/ 2323529 w 4460590"/>
              <a:gd name="connsiteY1" fmla="*/ 65714 h 5907998"/>
              <a:gd name="connsiteX2" fmla="*/ 2945086 w 4460590"/>
              <a:gd name="connsiteY2" fmla="*/ 1045036 h 5907998"/>
              <a:gd name="connsiteX3" fmla="*/ 4460590 w 4460590"/>
              <a:gd name="connsiteY3" fmla="*/ 4039587 h 5907998"/>
              <a:gd name="connsiteX4" fmla="*/ 3476642 w 4460590"/>
              <a:gd name="connsiteY4" fmla="*/ 5885610 h 5907998"/>
              <a:gd name="connsiteX5" fmla="*/ 3439782 w 4460590"/>
              <a:gd name="connsiteY5" fmla="*/ 5907998 h 5907998"/>
              <a:gd name="connsiteX6" fmla="*/ 1020808 w 4460590"/>
              <a:gd name="connsiteY6" fmla="*/ 5907998 h 5907998"/>
              <a:gd name="connsiteX7" fmla="*/ 983949 w 4460590"/>
              <a:gd name="connsiteY7" fmla="*/ 5885610 h 5907998"/>
              <a:gd name="connsiteX8" fmla="*/ 0 w 4460590"/>
              <a:gd name="connsiteY8" fmla="*/ 4039587 h 5907998"/>
              <a:gd name="connsiteX9" fmla="*/ 1543840 w 4460590"/>
              <a:gd name="connsiteY9" fmla="*/ 992099 h 5907998"/>
              <a:gd name="connsiteX10" fmla="*/ 2137976 w 4460590"/>
              <a:gd name="connsiteY10" fmla="*/ 63889 h 5907998"/>
              <a:gd name="connsiteX11" fmla="*/ 2231209 w 4460590"/>
              <a:gd name="connsiteY11" fmla="*/ 0 h 5907998"/>
            </a:gdLst>
            <a:ahLst/>
            <a:cxnLst/>
            <a:rect l="l" t="t" r="r" b="b"/>
            <a:pathLst>
              <a:path w="4460590" h="5907998">
                <a:moveTo>
                  <a:pt x="2231209" y="0"/>
                </a:moveTo>
                <a:cubicBezTo>
                  <a:pt x="2273256" y="913"/>
                  <a:pt x="2309818" y="26468"/>
                  <a:pt x="2323529" y="65714"/>
                </a:cubicBezTo>
                <a:cubicBezTo>
                  <a:pt x="2386599" y="243690"/>
                  <a:pt x="2645276" y="615156"/>
                  <a:pt x="2945086" y="1045036"/>
                </a:cubicBezTo>
                <a:cubicBezTo>
                  <a:pt x="3584925" y="1962294"/>
                  <a:pt x="4460590" y="3219987"/>
                  <a:pt x="4460590" y="4039587"/>
                </a:cubicBezTo>
                <a:cubicBezTo>
                  <a:pt x="4460590" y="4806821"/>
                  <a:pt x="4069974" y="5484925"/>
                  <a:pt x="3476642" y="5885610"/>
                </a:cubicBezTo>
                <a:lnTo>
                  <a:pt x="3439782" y="5907998"/>
                </a:lnTo>
                <a:lnTo>
                  <a:pt x="1020808" y="5907998"/>
                </a:lnTo>
                <a:lnTo>
                  <a:pt x="983949" y="5885610"/>
                </a:lnTo>
                <a:cubicBezTo>
                  <a:pt x="390616" y="5484925"/>
                  <a:pt x="0" y="4806821"/>
                  <a:pt x="0" y="4039587"/>
                </a:cubicBezTo>
                <a:cubicBezTo>
                  <a:pt x="0" y="3206297"/>
                  <a:pt x="892118" y="1926699"/>
                  <a:pt x="1543840" y="992099"/>
                </a:cubicBezTo>
                <a:cubicBezTo>
                  <a:pt x="1828111" y="584125"/>
                  <a:pt x="2073992" y="231825"/>
                  <a:pt x="2137976" y="63889"/>
                </a:cubicBezTo>
                <a:cubicBezTo>
                  <a:pt x="2152601" y="24643"/>
                  <a:pt x="2192820" y="913"/>
                  <a:pt x="2231209" y="0"/>
                </a:cubicBezTo>
                <a:close/>
              </a:path>
            </a:pathLst>
          </a:custGeom>
          <a:gradFill>
            <a:gsLst>
              <a:gs pos="0">
                <a:schemeClr val="accent2">
                  <a:lumMod val="75000"/>
                  <a:alpha val="0"/>
                </a:schemeClr>
              </a:gs>
              <a:gs pos="100000">
                <a:schemeClr val="accent2">
                  <a:lumMod val="75000"/>
                  <a:alpha val="2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4571220" y="2161257"/>
            <a:ext cx="3049560" cy="4284244"/>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Lst>
            <a:ahLst/>
            <a:cxnLst/>
            <a:rect l="0" t="0" r="r" b="b"/>
            <a:pathLst>
              <a:path w="4880" h="6866">
                <a:moveTo>
                  <a:pt x="3222" y="1145"/>
                </a:moveTo>
                <a:cubicBezTo>
                  <a:pt x="2894" y="674"/>
                  <a:pt x="2611" y="267"/>
                  <a:pt x="2542" y="72"/>
                </a:cubicBezTo>
                <a:cubicBezTo>
                  <a:pt x="2527" y="29"/>
                  <a:pt x="2487" y="1"/>
                  <a:pt x="2441" y="0"/>
                </a:cubicBezTo>
                <a:cubicBezTo>
                  <a:pt x="2399" y="1"/>
                  <a:pt x="2355" y="27"/>
                  <a:pt x="2339" y="70"/>
                </a:cubicBezTo>
                <a:cubicBezTo>
                  <a:pt x="2269" y="254"/>
                  <a:pt x="2000" y="640"/>
                  <a:pt x="1689" y="1087"/>
                </a:cubicBezTo>
                <a:cubicBezTo>
                  <a:pt x="976" y="2111"/>
                  <a:pt x="0" y="3513"/>
                  <a:pt x="0" y="4426"/>
                </a:cubicBezTo>
                <a:cubicBezTo>
                  <a:pt x="0" y="5771"/>
                  <a:pt x="1094" y="6866"/>
                  <a:pt x="2440" y="6866"/>
                </a:cubicBezTo>
                <a:cubicBezTo>
                  <a:pt x="3786" y="6866"/>
                  <a:pt x="4880" y="5771"/>
                  <a:pt x="4880" y="4426"/>
                </a:cubicBezTo>
                <a:cubicBezTo>
                  <a:pt x="4880" y="3528"/>
                  <a:pt x="3922" y="2150"/>
                  <a:pt x="3222" y="1145"/>
                </a:cubicBezTo>
                <a:close/>
              </a:path>
            </a:pathLst>
          </a:custGeom>
          <a:gradFill>
            <a:gsLst>
              <a:gs pos="0">
                <a:schemeClr val="accent2">
                  <a:lumMod val="75000"/>
                  <a:alpha val="5000"/>
                </a:schemeClr>
              </a:gs>
              <a:gs pos="100000">
                <a:schemeClr val="bg1">
                  <a:alpha val="65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2269833" y="2571313"/>
            <a:ext cx="7818120" cy="2166040"/>
          </a:xfrm>
          <a:prstGeom prst="rect">
            <a:avLst/>
          </a:prstGeom>
          <a:noFill/>
          <a:ln>
            <a:noFill/>
          </a:ln>
        </p:spPr>
        <p:txBody>
          <a:bodyPr vert="horz" wrap="square" lIns="0" tIns="0" rIns="0" bIns="0" rtlCol="0" anchor="t"/>
          <a:lstStyle/>
          <a:p>
            <a:pPr algn="ctr">
              <a:lnSpc>
                <a:spcPct val="150000"/>
              </a:lnSpc>
            </a:pPr>
            <a:r>
              <a:rPr kumimoji="1" lang="ja-JP" altLang="en-US" sz="6600" b="1" dirty="0">
                <a:ln w="12700">
                  <a:noFill/>
                </a:ln>
                <a:solidFill>
                  <a:srgbClr val="002FA7">
                    <a:alpha val="100000"/>
                  </a:srgbClr>
                </a:solidFill>
                <a:latin typeface="Meiryo UI" panose="020B0604030504040204" pitchFamily="50" charset="-128"/>
                <a:ea typeface="Meiryo UI" panose="020B0604030504040204" pitchFamily="50" charset="-128"/>
                <a:cs typeface="NotoSansJP-Bold"/>
              </a:rPr>
              <a:t>ただし、課題も・・・</a:t>
            </a:r>
            <a:endParaRPr kumimoji="1" lang="zh-CN" altLang="en-US" sz="6600" b="1" dirty="0">
              <a:latin typeface="Meiryo UI" panose="020B0604030504040204" pitchFamily="50" charset="-128"/>
              <a:ea typeface="Meiryo UI" panose="020B0604030504040204" pitchFamily="50"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037F572-07AA-45BE-8B37-19E54FC54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2" name="図表 1">
            <a:extLst>
              <a:ext uri="{FF2B5EF4-FFF2-40B4-BE49-F238E27FC236}">
                <a16:creationId xmlns:a16="http://schemas.microsoft.com/office/drawing/2014/main" id="{85021D55-F0CC-4ED7-8471-E73C8F6B71A3}"/>
              </a:ext>
            </a:extLst>
          </p:cNvPr>
          <p:cNvGraphicFramePr/>
          <p:nvPr>
            <p:extLst>
              <p:ext uri="{D42A27DB-BD31-4B8C-83A1-F6EECF244321}">
                <p14:modId xmlns:p14="http://schemas.microsoft.com/office/powerpoint/2010/main" val="2015922143"/>
              </p:ext>
            </p:extLst>
          </p:nvPr>
        </p:nvGraphicFramePr>
        <p:xfrm>
          <a:off x="2249829" y="753812"/>
          <a:ext cx="7484480" cy="49409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6501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custGeom>
            <a:avLst/>
            <a:gdLst>
              <a:gd name="connsiteX0" fmla="*/ 2666796 w 12192000"/>
              <a:gd name="connsiteY0" fmla="*/ 0 h 6858000"/>
              <a:gd name="connsiteX1" fmla="*/ 9503752 w 12192000"/>
              <a:gd name="connsiteY1" fmla="*/ 0 h 6858000"/>
              <a:gd name="connsiteX2" fmla="*/ 9627366 w 12192000"/>
              <a:gd name="connsiteY2" fmla="*/ 184435 h 6858000"/>
              <a:gd name="connsiteX3" fmla="*/ 12119241 w 12192000"/>
              <a:gd name="connsiteY3" fmla="*/ 4724001 h 6858000"/>
              <a:gd name="connsiteX4" fmla="*/ 12192000 w 12192000"/>
              <a:gd name="connsiteY4" fmla="*/ 4928565 h 6858000"/>
              <a:gd name="connsiteX5" fmla="*/ 12192000 w 12192000"/>
              <a:gd name="connsiteY5" fmla="*/ 6858000 h 6858000"/>
              <a:gd name="connsiteX6" fmla="*/ 0 w 12192000"/>
              <a:gd name="connsiteY6" fmla="*/ 6858000 h 6858000"/>
              <a:gd name="connsiteX7" fmla="*/ 0 w 12192000"/>
              <a:gd name="connsiteY7" fmla="*/ 4917048 h 6858000"/>
              <a:gd name="connsiteX8" fmla="*/ 80728 w 12192000"/>
              <a:gd name="connsiteY8" fmla="*/ 4690441 h 6858000"/>
              <a:gd name="connsiteX9" fmla="*/ 2619259 w 12192000"/>
              <a:gd name="connsiteY9" fmla="*/ 70894 h 6858000"/>
            </a:gdLst>
            <a:ahLst/>
            <a:cxnLst/>
            <a:rect l="l" t="t" r="r" b="b"/>
            <a:pathLst>
              <a:path w="12192000" h="6858000">
                <a:moveTo>
                  <a:pt x="2666796" y="0"/>
                </a:moveTo>
                <a:lnTo>
                  <a:pt x="9503752" y="0"/>
                </a:lnTo>
                <a:lnTo>
                  <a:pt x="9627366" y="184435"/>
                </a:lnTo>
                <a:cubicBezTo>
                  <a:pt x="10622266" y="1686025"/>
                  <a:pt x="11586778" y="3292992"/>
                  <a:pt x="12119241" y="4724001"/>
                </a:cubicBezTo>
                <a:lnTo>
                  <a:pt x="12192000" y="4928565"/>
                </a:lnTo>
                <a:lnTo>
                  <a:pt x="12192000" y="6858000"/>
                </a:lnTo>
                <a:lnTo>
                  <a:pt x="0" y="6858000"/>
                </a:lnTo>
                <a:lnTo>
                  <a:pt x="0" y="4917048"/>
                </a:lnTo>
                <a:lnTo>
                  <a:pt x="80728" y="4690441"/>
                </a:lnTo>
                <a:cubicBezTo>
                  <a:pt x="623183" y="3234861"/>
                  <a:pt x="1605779" y="1599694"/>
                  <a:pt x="2619259" y="70894"/>
                </a:cubicBezTo>
                <a:close/>
              </a:path>
            </a:pathLst>
          </a:custGeom>
          <a:gradFill>
            <a:gsLst>
              <a:gs pos="0">
                <a:schemeClr val="accent2">
                  <a:lumMod val="75000"/>
                  <a:alpha val="0"/>
                </a:schemeClr>
              </a:gs>
              <a:gs pos="100000">
                <a:schemeClr val="accent2">
                  <a:lumMod val="75000"/>
                  <a:alpha val="1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2104047" y="0"/>
            <a:ext cx="7983906" cy="6858000"/>
          </a:xfrm>
          <a:custGeom>
            <a:avLst/>
            <a:gdLst>
              <a:gd name="connsiteX0" fmla="*/ 2937914 w 7983906"/>
              <a:gd name="connsiteY0" fmla="*/ 0 h 6858000"/>
              <a:gd name="connsiteX1" fmla="*/ 5030930 w 7983906"/>
              <a:gd name="connsiteY1" fmla="*/ 0 h 6858000"/>
              <a:gd name="connsiteX2" fmla="*/ 5074099 w 7983906"/>
              <a:gd name="connsiteY2" fmla="*/ 62417 h 6858000"/>
              <a:gd name="connsiteX3" fmla="*/ 5271341 w 7983906"/>
              <a:gd name="connsiteY3" fmla="*/ 345581 h 6858000"/>
              <a:gd name="connsiteX4" fmla="*/ 7983906 w 7983906"/>
              <a:gd name="connsiteY4" fmla="*/ 5705459 h 6858000"/>
              <a:gd name="connsiteX5" fmla="*/ 7858069 w 7983906"/>
              <a:gd name="connsiteY5" fmla="*/ 6700222 h 6858000"/>
              <a:gd name="connsiteX6" fmla="*/ 7813110 w 7983906"/>
              <a:gd name="connsiteY6" fmla="*/ 6858000 h 6858000"/>
              <a:gd name="connsiteX7" fmla="*/ 170797 w 7983906"/>
              <a:gd name="connsiteY7" fmla="*/ 6858000 h 6858000"/>
              <a:gd name="connsiteX8" fmla="*/ 125837 w 7983906"/>
              <a:gd name="connsiteY8" fmla="*/ 6700222 h 6858000"/>
              <a:gd name="connsiteX9" fmla="*/ 0 w 7983906"/>
              <a:gd name="connsiteY9" fmla="*/ 5705459 h 6858000"/>
              <a:gd name="connsiteX10" fmla="*/ 2763282 w 7983906"/>
              <a:gd name="connsiteY10" fmla="*/ 250831 h 6858000"/>
            </a:gdLst>
            <a:ahLst/>
            <a:cxnLst/>
            <a:rect l="l" t="t" r="r" b="b"/>
            <a:pathLst>
              <a:path w="7983906" h="6858000">
                <a:moveTo>
                  <a:pt x="2937914" y="0"/>
                </a:moveTo>
                <a:lnTo>
                  <a:pt x="5030930" y="0"/>
                </a:lnTo>
                <a:lnTo>
                  <a:pt x="5074099" y="62417"/>
                </a:lnTo>
                <a:cubicBezTo>
                  <a:pt x="5138336" y="154857"/>
                  <a:pt x="5204263" y="249402"/>
                  <a:pt x="5271341" y="345581"/>
                </a:cubicBezTo>
                <a:cubicBezTo>
                  <a:pt x="6416573" y="1987360"/>
                  <a:pt x="7983906" y="4238476"/>
                  <a:pt x="7983906" y="5705459"/>
                </a:cubicBezTo>
                <a:cubicBezTo>
                  <a:pt x="7983906" y="6048773"/>
                  <a:pt x="7940209" y="6382116"/>
                  <a:pt x="7858069" y="6700222"/>
                </a:cubicBezTo>
                <a:lnTo>
                  <a:pt x="7813110" y="6858000"/>
                </a:lnTo>
                <a:lnTo>
                  <a:pt x="170797" y="6858000"/>
                </a:lnTo>
                <a:lnTo>
                  <a:pt x="125837" y="6700222"/>
                </a:lnTo>
                <a:cubicBezTo>
                  <a:pt x="43698" y="6382116"/>
                  <a:pt x="0" y="6048773"/>
                  <a:pt x="0" y="5705459"/>
                </a:cubicBezTo>
                <a:cubicBezTo>
                  <a:pt x="0" y="4213972"/>
                  <a:pt x="1596782" y="1923649"/>
                  <a:pt x="2763282" y="250831"/>
                </a:cubicBezTo>
                <a:close/>
              </a:path>
            </a:pathLst>
          </a:custGeom>
          <a:gradFill>
            <a:gsLst>
              <a:gs pos="0">
                <a:schemeClr val="accent2">
                  <a:lumMod val="75000"/>
                  <a:alpha val="0"/>
                </a:schemeClr>
              </a:gs>
              <a:gs pos="100000">
                <a:schemeClr val="accent2">
                  <a:lumMod val="75000"/>
                  <a:alpha val="1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3865705" y="950002"/>
            <a:ext cx="4460590" cy="5907998"/>
          </a:xfrm>
          <a:custGeom>
            <a:avLst/>
            <a:gdLst>
              <a:gd name="connsiteX0" fmla="*/ 2231209 w 4460590"/>
              <a:gd name="connsiteY0" fmla="*/ 0 h 5907998"/>
              <a:gd name="connsiteX1" fmla="*/ 2323529 w 4460590"/>
              <a:gd name="connsiteY1" fmla="*/ 65714 h 5907998"/>
              <a:gd name="connsiteX2" fmla="*/ 2945086 w 4460590"/>
              <a:gd name="connsiteY2" fmla="*/ 1045036 h 5907998"/>
              <a:gd name="connsiteX3" fmla="*/ 4460590 w 4460590"/>
              <a:gd name="connsiteY3" fmla="*/ 4039587 h 5907998"/>
              <a:gd name="connsiteX4" fmla="*/ 3476642 w 4460590"/>
              <a:gd name="connsiteY4" fmla="*/ 5885610 h 5907998"/>
              <a:gd name="connsiteX5" fmla="*/ 3439782 w 4460590"/>
              <a:gd name="connsiteY5" fmla="*/ 5907998 h 5907998"/>
              <a:gd name="connsiteX6" fmla="*/ 1020808 w 4460590"/>
              <a:gd name="connsiteY6" fmla="*/ 5907998 h 5907998"/>
              <a:gd name="connsiteX7" fmla="*/ 983949 w 4460590"/>
              <a:gd name="connsiteY7" fmla="*/ 5885610 h 5907998"/>
              <a:gd name="connsiteX8" fmla="*/ 0 w 4460590"/>
              <a:gd name="connsiteY8" fmla="*/ 4039587 h 5907998"/>
              <a:gd name="connsiteX9" fmla="*/ 1543840 w 4460590"/>
              <a:gd name="connsiteY9" fmla="*/ 992099 h 5907998"/>
              <a:gd name="connsiteX10" fmla="*/ 2137976 w 4460590"/>
              <a:gd name="connsiteY10" fmla="*/ 63889 h 5907998"/>
              <a:gd name="connsiteX11" fmla="*/ 2231209 w 4460590"/>
              <a:gd name="connsiteY11" fmla="*/ 0 h 5907998"/>
            </a:gdLst>
            <a:ahLst/>
            <a:cxnLst/>
            <a:rect l="l" t="t" r="r" b="b"/>
            <a:pathLst>
              <a:path w="4460590" h="5907998">
                <a:moveTo>
                  <a:pt x="2231209" y="0"/>
                </a:moveTo>
                <a:cubicBezTo>
                  <a:pt x="2273256" y="913"/>
                  <a:pt x="2309818" y="26468"/>
                  <a:pt x="2323529" y="65714"/>
                </a:cubicBezTo>
                <a:cubicBezTo>
                  <a:pt x="2386599" y="243690"/>
                  <a:pt x="2645276" y="615156"/>
                  <a:pt x="2945086" y="1045036"/>
                </a:cubicBezTo>
                <a:cubicBezTo>
                  <a:pt x="3584925" y="1962294"/>
                  <a:pt x="4460590" y="3219987"/>
                  <a:pt x="4460590" y="4039587"/>
                </a:cubicBezTo>
                <a:cubicBezTo>
                  <a:pt x="4460590" y="4806821"/>
                  <a:pt x="4069974" y="5484925"/>
                  <a:pt x="3476642" y="5885610"/>
                </a:cubicBezTo>
                <a:lnTo>
                  <a:pt x="3439782" y="5907998"/>
                </a:lnTo>
                <a:lnTo>
                  <a:pt x="1020808" y="5907998"/>
                </a:lnTo>
                <a:lnTo>
                  <a:pt x="983949" y="5885610"/>
                </a:lnTo>
                <a:cubicBezTo>
                  <a:pt x="390616" y="5484925"/>
                  <a:pt x="0" y="4806821"/>
                  <a:pt x="0" y="4039587"/>
                </a:cubicBezTo>
                <a:cubicBezTo>
                  <a:pt x="0" y="3206297"/>
                  <a:pt x="892118" y="1926699"/>
                  <a:pt x="1543840" y="992099"/>
                </a:cubicBezTo>
                <a:cubicBezTo>
                  <a:pt x="1828111" y="584125"/>
                  <a:pt x="2073992" y="231825"/>
                  <a:pt x="2137976" y="63889"/>
                </a:cubicBezTo>
                <a:cubicBezTo>
                  <a:pt x="2152601" y="24643"/>
                  <a:pt x="2192820" y="913"/>
                  <a:pt x="2231209" y="0"/>
                </a:cubicBezTo>
                <a:close/>
              </a:path>
            </a:pathLst>
          </a:custGeom>
          <a:gradFill>
            <a:gsLst>
              <a:gs pos="0">
                <a:schemeClr val="accent2">
                  <a:lumMod val="75000"/>
                  <a:alpha val="0"/>
                </a:schemeClr>
              </a:gs>
              <a:gs pos="100000">
                <a:schemeClr val="accent2">
                  <a:lumMod val="75000"/>
                  <a:alpha val="2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4571220" y="2161257"/>
            <a:ext cx="3049560" cy="4284244"/>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Lst>
            <a:ahLst/>
            <a:cxnLst/>
            <a:rect l="0" t="0" r="r" b="b"/>
            <a:pathLst>
              <a:path w="4880" h="6866">
                <a:moveTo>
                  <a:pt x="3222" y="1145"/>
                </a:moveTo>
                <a:cubicBezTo>
                  <a:pt x="2894" y="674"/>
                  <a:pt x="2611" y="267"/>
                  <a:pt x="2542" y="72"/>
                </a:cubicBezTo>
                <a:cubicBezTo>
                  <a:pt x="2527" y="29"/>
                  <a:pt x="2487" y="1"/>
                  <a:pt x="2441" y="0"/>
                </a:cubicBezTo>
                <a:cubicBezTo>
                  <a:pt x="2399" y="1"/>
                  <a:pt x="2355" y="27"/>
                  <a:pt x="2339" y="70"/>
                </a:cubicBezTo>
                <a:cubicBezTo>
                  <a:pt x="2269" y="254"/>
                  <a:pt x="2000" y="640"/>
                  <a:pt x="1689" y="1087"/>
                </a:cubicBezTo>
                <a:cubicBezTo>
                  <a:pt x="976" y="2111"/>
                  <a:pt x="0" y="3513"/>
                  <a:pt x="0" y="4426"/>
                </a:cubicBezTo>
                <a:cubicBezTo>
                  <a:pt x="0" y="5771"/>
                  <a:pt x="1094" y="6866"/>
                  <a:pt x="2440" y="6866"/>
                </a:cubicBezTo>
                <a:cubicBezTo>
                  <a:pt x="3786" y="6866"/>
                  <a:pt x="4880" y="5771"/>
                  <a:pt x="4880" y="4426"/>
                </a:cubicBezTo>
                <a:cubicBezTo>
                  <a:pt x="4880" y="3528"/>
                  <a:pt x="3922" y="2150"/>
                  <a:pt x="3222" y="1145"/>
                </a:cubicBezTo>
                <a:close/>
              </a:path>
            </a:pathLst>
          </a:custGeom>
          <a:gradFill>
            <a:gsLst>
              <a:gs pos="0">
                <a:schemeClr val="accent2">
                  <a:lumMod val="75000"/>
                  <a:alpha val="5000"/>
                </a:schemeClr>
              </a:gs>
              <a:gs pos="100000">
                <a:schemeClr val="bg1">
                  <a:alpha val="65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2186940" y="2345980"/>
            <a:ext cx="7818120" cy="2166040"/>
          </a:xfrm>
          <a:prstGeom prst="rect">
            <a:avLst/>
          </a:prstGeom>
          <a:noFill/>
          <a:ln>
            <a:noFill/>
          </a:ln>
        </p:spPr>
        <p:txBody>
          <a:bodyPr vert="horz" wrap="square" lIns="0" tIns="0" rIns="0" bIns="0" rtlCol="0" anchor="t"/>
          <a:lstStyle/>
          <a:p>
            <a:pPr algn="ctr">
              <a:lnSpc>
                <a:spcPct val="150000"/>
              </a:lnSpc>
            </a:pPr>
            <a:r>
              <a:rPr kumimoji="1" lang="ja-JP" altLang="en-US" sz="6600" b="1" dirty="0">
                <a:ln w="12700">
                  <a:noFill/>
                </a:ln>
                <a:solidFill>
                  <a:srgbClr val="002FA7">
                    <a:alpha val="100000"/>
                  </a:srgbClr>
                </a:solidFill>
                <a:latin typeface="Meiryo UI" panose="020B0604030504040204" pitchFamily="50" charset="-128"/>
                <a:ea typeface="Meiryo UI" panose="020B0604030504040204" pitchFamily="50" charset="-128"/>
                <a:cs typeface="NotoSansJP-Bold"/>
              </a:rPr>
              <a:t>まとめ</a:t>
            </a:r>
            <a:endParaRPr kumimoji="1" lang="zh-CN" altLang="en-US" sz="6600" b="1" dirty="0">
              <a:latin typeface="Meiryo UI" panose="020B0604030504040204" pitchFamily="50" charset="-128"/>
              <a:ea typeface="Meiryo UI" panose="020B0604030504040204" pitchFamily="50"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9EDEE5-AC86-437D-90E6-17E2DB9A35B6}"/>
              </a:ext>
            </a:extLst>
          </p:cNvPr>
          <p:cNvSpPr>
            <a:spLocks noGrp="1"/>
          </p:cNvSpPr>
          <p:nvPr>
            <p:ph type="title"/>
          </p:nvPr>
        </p:nvSpPr>
        <p:spPr>
          <a:xfrm>
            <a:off x="232832" y="825285"/>
            <a:ext cx="6220220" cy="1347079"/>
          </a:xfrm>
        </p:spPr>
        <p:txBody>
          <a:bodyPr>
            <a:noAutofit/>
          </a:bodyPr>
          <a:lstStyle/>
          <a:p>
            <a:r>
              <a:rPr lang="ja-JP" altLang="en-US" sz="3600" b="1" dirty="0">
                <a:solidFill>
                  <a:srgbClr val="FF0000"/>
                </a:solidFill>
              </a:rPr>
              <a:t>相模湾の海の森の再生は　　全国モデルへと昇格しつつある</a:t>
            </a:r>
            <a:endParaRPr kumimoji="1" lang="ja-JP" altLang="en-US" sz="3600" b="1" dirty="0">
              <a:solidFill>
                <a:srgbClr val="FF0000"/>
              </a:solidFill>
            </a:endParaRPr>
          </a:p>
        </p:txBody>
      </p:sp>
      <p:sp>
        <p:nvSpPr>
          <p:cNvPr id="4" name="テキスト プレースホルダー 3">
            <a:extLst>
              <a:ext uri="{FF2B5EF4-FFF2-40B4-BE49-F238E27FC236}">
                <a16:creationId xmlns:a16="http://schemas.microsoft.com/office/drawing/2014/main" id="{87E2925C-B897-4BF0-9A24-328CB333DDA1}"/>
              </a:ext>
            </a:extLst>
          </p:cNvPr>
          <p:cNvSpPr>
            <a:spLocks noGrp="1"/>
          </p:cNvSpPr>
          <p:nvPr>
            <p:ph type="body" sz="half" idx="2"/>
          </p:nvPr>
        </p:nvSpPr>
        <p:spPr>
          <a:xfrm>
            <a:off x="798591" y="2613944"/>
            <a:ext cx="3935689" cy="3158348"/>
          </a:xfrm>
        </p:spPr>
        <p:txBody>
          <a:bodyPr/>
          <a:lstStyle/>
          <a:p>
            <a:r>
              <a:rPr kumimoji="1" lang="ja-JP" altLang="en-US" sz="2800" b="1" dirty="0">
                <a:solidFill>
                  <a:srgbClr val="002FA7"/>
                </a:solidFill>
                <a:latin typeface="Meiryo UI" panose="020B0604030504040204" pitchFamily="50" charset="-128"/>
                <a:ea typeface="Meiryo UI" panose="020B0604030504040204" pitchFamily="50" charset="-128"/>
              </a:rPr>
              <a:t>・</a:t>
            </a:r>
            <a:r>
              <a:rPr lang="ja-JP" altLang="en-US" sz="2800" b="1" dirty="0">
                <a:solidFill>
                  <a:srgbClr val="002FA7"/>
                </a:solidFill>
                <a:latin typeface="Meiryo UI" panose="020B0604030504040204" pitchFamily="50" charset="-128"/>
                <a:ea typeface="Meiryo UI" panose="020B0604030504040204" pitchFamily="50" charset="-128"/>
              </a:rPr>
              <a:t>東京湾、伊勢湾、瀬戸内海なでた地域への展開</a:t>
            </a:r>
            <a:endParaRPr lang="en-US" altLang="ja-JP" sz="2800" b="1" dirty="0">
              <a:solidFill>
                <a:srgbClr val="002FA7"/>
              </a:solidFill>
              <a:latin typeface="Meiryo UI" panose="020B0604030504040204" pitchFamily="50" charset="-128"/>
              <a:ea typeface="Meiryo UI" panose="020B0604030504040204" pitchFamily="50" charset="-128"/>
            </a:endParaRPr>
          </a:p>
          <a:p>
            <a:endParaRPr lang="en-US" altLang="ja-JP" sz="2800" b="1" dirty="0">
              <a:solidFill>
                <a:srgbClr val="002FA7"/>
              </a:solidFill>
              <a:latin typeface="Meiryo UI" panose="020B0604030504040204" pitchFamily="50" charset="-128"/>
              <a:ea typeface="Meiryo UI" panose="020B0604030504040204" pitchFamily="50" charset="-128"/>
            </a:endParaRPr>
          </a:p>
          <a:p>
            <a:r>
              <a:rPr lang="ja-JP" altLang="en-US" sz="2800" b="1" dirty="0">
                <a:solidFill>
                  <a:srgbClr val="002FA7"/>
                </a:solidFill>
                <a:latin typeface="Meiryo UI" panose="020B0604030504040204" pitchFamily="50" charset="-128"/>
                <a:ea typeface="Meiryo UI" panose="020B0604030504040204" pitchFamily="50" charset="-128"/>
              </a:rPr>
              <a:t>・環境省の「ブルーカーボンモデル事業」に選出</a:t>
            </a:r>
          </a:p>
          <a:p>
            <a:endParaRPr lang="ja-JP" altLang="en-US" sz="2800" b="1" dirty="0">
              <a:solidFill>
                <a:srgbClr val="002FA7"/>
              </a:solidFill>
              <a:latin typeface="Meiryo UI" panose="020B0604030504040204" pitchFamily="50" charset="-128"/>
              <a:ea typeface="Meiryo UI" panose="020B0604030504040204" pitchFamily="50" charset="-128"/>
            </a:endParaRPr>
          </a:p>
          <a:p>
            <a:endParaRPr kumimoji="1" lang="ja-JP" altLang="en-US" dirty="0"/>
          </a:p>
        </p:txBody>
      </p:sp>
      <p:grpSp>
        <p:nvGrpSpPr>
          <p:cNvPr id="5" name="グループ化 4">
            <a:extLst>
              <a:ext uri="{FF2B5EF4-FFF2-40B4-BE49-F238E27FC236}">
                <a16:creationId xmlns:a16="http://schemas.microsoft.com/office/drawing/2014/main" id="{F3CE134E-B8D4-4742-90AE-4A959FD56026}"/>
              </a:ext>
            </a:extLst>
          </p:cNvPr>
          <p:cNvGrpSpPr/>
          <p:nvPr/>
        </p:nvGrpSpPr>
        <p:grpSpPr>
          <a:xfrm>
            <a:off x="6096000" y="590692"/>
            <a:ext cx="5417594" cy="5417594"/>
            <a:chOff x="5513182" y="85537"/>
            <a:chExt cx="5417594" cy="5417594"/>
          </a:xfrm>
        </p:grpSpPr>
        <p:sp>
          <p:nvSpPr>
            <p:cNvPr id="6" name="フリーフォーム: 図形 5">
              <a:extLst>
                <a:ext uri="{FF2B5EF4-FFF2-40B4-BE49-F238E27FC236}">
                  <a16:creationId xmlns:a16="http://schemas.microsoft.com/office/drawing/2014/main" id="{8D10811F-71C6-467D-83DB-25877594740C}"/>
                </a:ext>
              </a:extLst>
            </p:cNvPr>
            <p:cNvSpPr/>
            <p:nvPr/>
          </p:nvSpPr>
          <p:spPr>
            <a:xfrm>
              <a:off x="6719146" y="1291501"/>
              <a:ext cx="3005666" cy="3005666"/>
            </a:xfrm>
            <a:custGeom>
              <a:avLst/>
              <a:gdLst>
                <a:gd name="connsiteX0" fmla="*/ 0 w 3005666"/>
                <a:gd name="connsiteY0" fmla="*/ 1502833 h 3005666"/>
                <a:gd name="connsiteX1" fmla="*/ 1502833 w 3005666"/>
                <a:gd name="connsiteY1" fmla="*/ 0 h 3005666"/>
                <a:gd name="connsiteX2" fmla="*/ 3005666 w 3005666"/>
                <a:gd name="connsiteY2" fmla="*/ 1502833 h 3005666"/>
                <a:gd name="connsiteX3" fmla="*/ 1502833 w 3005666"/>
                <a:gd name="connsiteY3" fmla="*/ 3005666 h 3005666"/>
                <a:gd name="connsiteX4" fmla="*/ 0 w 3005666"/>
                <a:gd name="connsiteY4" fmla="*/ 1502833 h 300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5666" h="3005666">
                  <a:moveTo>
                    <a:pt x="0" y="1502833"/>
                  </a:moveTo>
                  <a:cubicBezTo>
                    <a:pt x="0" y="672841"/>
                    <a:pt x="672841" y="0"/>
                    <a:pt x="1502833" y="0"/>
                  </a:cubicBezTo>
                  <a:cubicBezTo>
                    <a:pt x="2332825" y="0"/>
                    <a:pt x="3005666" y="672841"/>
                    <a:pt x="3005666" y="1502833"/>
                  </a:cubicBezTo>
                  <a:cubicBezTo>
                    <a:pt x="3005666" y="2332825"/>
                    <a:pt x="2332825" y="3005666"/>
                    <a:pt x="1502833" y="3005666"/>
                  </a:cubicBezTo>
                  <a:cubicBezTo>
                    <a:pt x="672841" y="3005666"/>
                    <a:pt x="0" y="2332825"/>
                    <a:pt x="0" y="1502833"/>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470650" tIns="470650" rIns="470650" bIns="470650" numCol="1" spcCol="1270" anchor="ctr" anchorCtr="0">
              <a:noAutofit/>
            </a:bodyPr>
            <a:lstStyle/>
            <a:p>
              <a:pPr marL="0" lvl="0" indent="0" algn="ctr" defTabSz="1066800">
                <a:lnSpc>
                  <a:spcPct val="90000"/>
                </a:lnSpc>
                <a:spcBef>
                  <a:spcPct val="0"/>
                </a:spcBef>
                <a:spcAft>
                  <a:spcPct val="35000"/>
                </a:spcAft>
                <a:buNone/>
              </a:pPr>
              <a:r>
                <a:rPr kumimoji="1" lang="ja-JP" altLang="en-US" sz="2800" b="1" kern="1200" dirty="0">
                  <a:solidFill>
                    <a:schemeClr val="bg1"/>
                  </a:solidFill>
                  <a:latin typeface="Meiryo UI" panose="020B0604030504040204" pitchFamily="50" charset="-128"/>
                  <a:ea typeface="Meiryo UI" panose="020B0604030504040204" pitchFamily="50" charset="-128"/>
                </a:rPr>
                <a:t>持続可能な未来</a:t>
              </a:r>
            </a:p>
          </p:txBody>
        </p:sp>
        <p:sp>
          <p:nvSpPr>
            <p:cNvPr id="7" name="フリーフォーム: 図形 6">
              <a:extLst>
                <a:ext uri="{FF2B5EF4-FFF2-40B4-BE49-F238E27FC236}">
                  <a16:creationId xmlns:a16="http://schemas.microsoft.com/office/drawing/2014/main" id="{7CBD5A54-CC19-4491-8BAB-C1DD36A504D7}"/>
                </a:ext>
              </a:extLst>
            </p:cNvPr>
            <p:cNvSpPr/>
            <p:nvPr/>
          </p:nvSpPr>
          <p:spPr>
            <a:xfrm>
              <a:off x="7470563" y="85537"/>
              <a:ext cx="1502833" cy="1502833"/>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41675" tIns="241675" rIns="241675" bIns="241675" numCol="1" spcCol="1270" anchor="ctr" anchorCtr="0">
              <a:noAutofit/>
            </a:bodyPr>
            <a:lstStyle/>
            <a:p>
              <a:pPr marL="0" lvl="0" indent="0" algn="ctr" defTabSz="755650">
                <a:lnSpc>
                  <a:spcPct val="90000"/>
                </a:lnSpc>
                <a:spcBef>
                  <a:spcPct val="0"/>
                </a:spcBef>
                <a:spcAft>
                  <a:spcPct val="35000"/>
                </a:spcAft>
                <a:buNone/>
              </a:pPr>
              <a:r>
                <a:rPr lang="ja-JP" altLang="ja-JP" sz="1700" b="1" kern="1200" dirty="0">
                  <a:solidFill>
                    <a:schemeClr val="bg1"/>
                  </a:solidFill>
                  <a:latin typeface="Meiryo UI" panose="020B0604030504040204" pitchFamily="50" charset="-128"/>
                  <a:ea typeface="Meiryo UI" panose="020B0604030504040204" pitchFamily="50" charset="-128"/>
                </a:rPr>
                <a:t>海洋生態系の回復</a:t>
              </a:r>
              <a:endParaRPr kumimoji="1" lang="ja-JP" altLang="en-US" sz="1700" b="1" kern="1200" dirty="0">
                <a:latin typeface="Meiryo UI" panose="020B0604030504040204" pitchFamily="50" charset="-128"/>
                <a:ea typeface="Meiryo UI" panose="020B0604030504040204" pitchFamily="50" charset="-128"/>
              </a:endParaRPr>
            </a:p>
          </p:txBody>
        </p:sp>
        <p:sp>
          <p:nvSpPr>
            <p:cNvPr id="8" name="フリーフォーム: 図形 7">
              <a:extLst>
                <a:ext uri="{FF2B5EF4-FFF2-40B4-BE49-F238E27FC236}">
                  <a16:creationId xmlns:a16="http://schemas.microsoft.com/office/drawing/2014/main" id="{04970501-8D38-45C5-AAB3-BE8833B837AD}"/>
                </a:ext>
              </a:extLst>
            </p:cNvPr>
            <p:cNvSpPr/>
            <p:nvPr/>
          </p:nvSpPr>
          <p:spPr>
            <a:xfrm>
              <a:off x="9427943" y="2042917"/>
              <a:ext cx="1502833" cy="1502833"/>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41675" tIns="241675" rIns="241675" bIns="241675" numCol="1" spcCol="1270" anchor="ctr" anchorCtr="0">
              <a:noAutofit/>
            </a:bodyPr>
            <a:lstStyle/>
            <a:p>
              <a:pPr marL="0" lvl="0" indent="0" algn="ctr" defTabSz="755650">
                <a:lnSpc>
                  <a:spcPct val="90000"/>
                </a:lnSpc>
                <a:spcBef>
                  <a:spcPct val="0"/>
                </a:spcBef>
                <a:spcAft>
                  <a:spcPct val="35000"/>
                </a:spcAft>
                <a:buNone/>
              </a:pPr>
              <a:r>
                <a:rPr lang="ja-JP" altLang="ja-JP" sz="1700" b="1" kern="1200" dirty="0">
                  <a:solidFill>
                    <a:schemeClr val="bg1"/>
                  </a:solidFill>
                  <a:latin typeface="Meiryo UI" panose="020B0604030504040204" pitchFamily="50" charset="-128"/>
                  <a:ea typeface="Meiryo UI" panose="020B0604030504040204" pitchFamily="50" charset="-128"/>
                </a:rPr>
                <a:t>漁業資源の回復と支援</a:t>
              </a:r>
              <a:endParaRPr kumimoji="1" lang="ja-JP" altLang="en-US" sz="1700" b="1" kern="1200" dirty="0">
                <a:latin typeface="Meiryo UI" panose="020B0604030504040204" pitchFamily="50" charset="-128"/>
                <a:ea typeface="Meiryo UI" panose="020B0604030504040204" pitchFamily="50" charset="-128"/>
              </a:endParaRPr>
            </a:p>
          </p:txBody>
        </p:sp>
        <p:sp>
          <p:nvSpPr>
            <p:cNvPr id="9" name="フリーフォーム: 図形 8">
              <a:extLst>
                <a:ext uri="{FF2B5EF4-FFF2-40B4-BE49-F238E27FC236}">
                  <a16:creationId xmlns:a16="http://schemas.microsoft.com/office/drawing/2014/main" id="{BAE9E2B2-087C-45D6-9AB9-292EF238DA22}"/>
                </a:ext>
              </a:extLst>
            </p:cNvPr>
            <p:cNvSpPr/>
            <p:nvPr/>
          </p:nvSpPr>
          <p:spPr>
            <a:xfrm>
              <a:off x="7470563" y="4000298"/>
              <a:ext cx="1502833" cy="1502833"/>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41675" tIns="241675" rIns="241675" bIns="241675" numCol="1" spcCol="1270" anchor="ctr" anchorCtr="0">
              <a:noAutofit/>
            </a:bodyPr>
            <a:lstStyle/>
            <a:p>
              <a:pPr marL="0" lvl="0" indent="0" algn="ctr" defTabSz="755650">
                <a:lnSpc>
                  <a:spcPct val="90000"/>
                </a:lnSpc>
                <a:spcBef>
                  <a:spcPct val="0"/>
                </a:spcBef>
                <a:spcAft>
                  <a:spcPct val="35000"/>
                </a:spcAft>
                <a:buNone/>
              </a:pPr>
              <a:r>
                <a:rPr lang="ja-JP" altLang="ja-JP" sz="1700" b="1" kern="1200" dirty="0">
                  <a:solidFill>
                    <a:schemeClr val="bg1"/>
                  </a:solidFill>
                  <a:latin typeface="Meiryo UI" panose="020B0604030504040204" pitchFamily="50" charset="-128"/>
                  <a:ea typeface="Meiryo UI" panose="020B0604030504040204" pitchFamily="50" charset="-128"/>
                </a:rPr>
                <a:t>観光資源としての活用</a:t>
              </a:r>
              <a:endParaRPr kumimoji="1" lang="ja-JP" altLang="en-US" sz="1700" b="1" kern="1200" dirty="0">
                <a:latin typeface="Meiryo UI" panose="020B0604030504040204" pitchFamily="50" charset="-128"/>
                <a:ea typeface="Meiryo UI" panose="020B0604030504040204" pitchFamily="50" charset="-128"/>
              </a:endParaRPr>
            </a:p>
          </p:txBody>
        </p:sp>
        <p:sp>
          <p:nvSpPr>
            <p:cNvPr id="10" name="フリーフォーム: 図形 9">
              <a:extLst>
                <a:ext uri="{FF2B5EF4-FFF2-40B4-BE49-F238E27FC236}">
                  <a16:creationId xmlns:a16="http://schemas.microsoft.com/office/drawing/2014/main" id="{48BC0094-5479-4C46-8A76-8324CD450DE2}"/>
                </a:ext>
              </a:extLst>
            </p:cNvPr>
            <p:cNvSpPr/>
            <p:nvPr/>
          </p:nvSpPr>
          <p:spPr>
            <a:xfrm>
              <a:off x="5513182" y="2042917"/>
              <a:ext cx="1502833" cy="1502833"/>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41675" tIns="241675" rIns="241675" bIns="241675" numCol="1" spcCol="1270" anchor="ctr" anchorCtr="0">
              <a:noAutofit/>
            </a:bodyPr>
            <a:lstStyle/>
            <a:p>
              <a:pPr marL="0" lvl="0" indent="0" algn="ctr" defTabSz="755650">
                <a:lnSpc>
                  <a:spcPct val="90000"/>
                </a:lnSpc>
                <a:spcBef>
                  <a:spcPct val="0"/>
                </a:spcBef>
                <a:spcAft>
                  <a:spcPct val="35000"/>
                </a:spcAft>
                <a:buNone/>
              </a:pPr>
              <a:r>
                <a:rPr lang="ja-JP" altLang="ja-JP" sz="1700" b="1" kern="1200" dirty="0">
                  <a:solidFill>
                    <a:schemeClr val="bg1"/>
                  </a:solidFill>
                  <a:latin typeface="Meiryo UI" panose="020B0604030504040204" pitchFamily="50" charset="-128"/>
                  <a:ea typeface="Meiryo UI" panose="020B0604030504040204" pitchFamily="50" charset="-128"/>
                </a:rPr>
                <a:t>地域社会の発展と教育的意義</a:t>
              </a:r>
              <a:endParaRPr kumimoji="1" lang="ja-JP" altLang="en-US" sz="1700" b="1" kern="1200" dirty="0">
                <a:latin typeface="Meiryo UI" panose="020B0604030504040204" pitchFamily="50" charset="-128"/>
                <a:ea typeface="Meiryo UI" panose="020B0604030504040204" pitchFamily="50" charset="-128"/>
              </a:endParaRPr>
            </a:p>
          </p:txBody>
        </p:sp>
      </p:grpSp>
      <p:sp>
        <p:nvSpPr>
          <p:cNvPr id="11" name="矢印: 右 10">
            <a:extLst>
              <a:ext uri="{FF2B5EF4-FFF2-40B4-BE49-F238E27FC236}">
                <a16:creationId xmlns:a16="http://schemas.microsoft.com/office/drawing/2014/main" id="{B83056BA-F324-4DDD-8200-FDF6056DF4A0}"/>
              </a:ext>
            </a:extLst>
          </p:cNvPr>
          <p:cNvSpPr/>
          <p:nvPr/>
        </p:nvSpPr>
        <p:spPr>
          <a:xfrm>
            <a:off x="4890036" y="3240911"/>
            <a:ext cx="1089660" cy="12645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4512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CF755-EFD1-4C69-BE68-56A59AF14E38}"/>
              </a:ext>
            </a:extLst>
          </p:cNvPr>
          <p:cNvSpPr txBox="1">
            <a:spLocks/>
          </p:cNvSpPr>
          <p:nvPr/>
        </p:nvSpPr>
        <p:spPr>
          <a:xfrm>
            <a:off x="6687216" y="2428278"/>
            <a:ext cx="5304479" cy="29216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solidFill>
                  <a:schemeClr val="accent1"/>
                </a:solidFill>
              </a:rPr>
              <a:t>神奈川県・</a:t>
            </a:r>
            <a:r>
              <a:rPr lang="ja-JP" altLang="ja-JP" dirty="0">
                <a:solidFill>
                  <a:schemeClr val="accent1"/>
                </a:solidFill>
              </a:rPr>
              <a:t>相模湾沿岸の海藻</a:t>
            </a:r>
            <a:r>
              <a:rPr lang="ja-JP" altLang="ja-JP" dirty="0">
                <a:solidFill>
                  <a:srgbClr val="002FA7"/>
                </a:solidFill>
              </a:rPr>
              <a:t>が減少している問題を受けて、</a:t>
            </a:r>
            <a:r>
              <a:rPr lang="ja-JP" altLang="en-US" dirty="0">
                <a:solidFill>
                  <a:srgbClr val="002FA7"/>
                </a:solidFill>
              </a:rPr>
              <a:t>海藻が豊かに育っている</a:t>
            </a:r>
            <a:r>
              <a:rPr lang="ja-JP" altLang="en-US" dirty="0">
                <a:solidFill>
                  <a:srgbClr val="FF0000"/>
                </a:solidFill>
              </a:rPr>
              <a:t>藻場（＝</a:t>
            </a:r>
            <a:r>
              <a:rPr lang="ja-JP" altLang="ja-JP" b="1" dirty="0">
                <a:solidFill>
                  <a:srgbClr val="FF0000"/>
                </a:solidFill>
              </a:rPr>
              <a:t>海</a:t>
            </a:r>
            <a:r>
              <a:rPr lang="ja-JP" altLang="en-US" b="1" dirty="0">
                <a:solidFill>
                  <a:srgbClr val="FF0000"/>
                </a:solidFill>
              </a:rPr>
              <a:t>の森）</a:t>
            </a:r>
            <a:r>
              <a:rPr lang="ja-JP" altLang="ja-JP" b="1" dirty="0">
                <a:solidFill>
                  <a:srgbClr val="FF0000"/>
                </a:solidFill>
              </a:rPr>
              <a:t>を再生・保全</a:t>
            </a:r>
            <a:r>
              <a:rPr lang="ja-JP" altLang="ja-JP" dirty="0">
                <a:solidFill>
                  <a:srgbClr val="FF0000"/>
                </a:solidFill>
              </a:rPr>
              <a:t>すること</a:t>
            </a:r>
            <a:r>
              <a:rPr lang="ja-JP" altLang="ja-JP" dirty="0">
                <a:solidFill>
                  <a:schemeClr val="accent1"/>
                </a:solidFill>
              </a:rPr>
              <a:t>で、海洋生態系の回復や水産資源の増加、</a:t>
            </a:r>
            <a:r>
              <a:rPr lang="en-US" altLang="ja-JP" dirty="0">
                <a:solidFill>
                  <a:schemeClr val="accent1"/>
                </a:solidFill>
              </a:rPr>
              <a:t>CO₂</a:t>
            </a:r>
            <a:r>
              <a:rPr lang="ja-JP" altLang="ja-JP" dirty="0">
                <a:solidFill>
                  <a:schemeClr val="accent1"/>
                </a:solidFill>
              </a:rPr>
              <a:t>の吸収による地球温暖化対策などを目指すプロジェクト</a:t>
            </a:r>
            <a:endParaRPr lang="ja-JP" altLang="en-US" dirty="0">
              <a:solidFill>
                <a:schemeClr val="accent1"/>
              </a:solidFill>
            </a:endParaRPr>
          </a:p>
        </p:txBody>
      </p:sp>
      <p:sp>
        <p:nvSpPr>
          <p:cNvPr id="4" name="标题 1">
            <a:extLst>
              <a:ext uri="{FF2B5EF4-FFF2-40B4-BE49-F238E27FC236}">
                <a16:creationId xmlns:a16="http://schemas.microsoft.com/office/drawing/2014/main" id="{BD21733F-5E4A-40CE-A890-3A7C2CBAF8A3}"/>
              </a:ext>
            </a:extLst>
          </p:cNvPr>
          <p:cNvSpPr txBox="1"/>
          <p:nvPr/>
        </p:nvSpPr>
        <p:spPr>
          <a:xfrm rot="5400000">
            <a:off x="-39578" y="505889"/>
            <a:ext cx="612000" cy="327102"/>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a:extLst>
              <a:ext uri="{FF2B5EF4-FFF2-40B4-BE49-F238E27FC236}">
                <a16:creationId xmlns:a16="http://schemas.microsoft.com/office/drawing/2014/main" id="{62E4D053-7B1A-4810-9149-89985B1677FD}"/>
              </a:ext>
            </a:extLst>
          </p:cNvPr>
          <p:cNvSpPr txBox="1"/>
          <p:nvPr/>
        </p:nvSpPr>
        <p:spPr>
          <a:xfrm rot="5400000">
            <a:off x="3136814" y="-2197108"/>
            <a:ext cx="612000" cy="5733093"/>
          </a:xfrm>
          <a:prstGeom prst="round2SameRect">
            <a:avLst>
              <a:gd name="adj1" fmla="val 50000"/>
              <a:gd name="adj2" fmla="val 0"/>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a:extLst>
              <a:ext uri="{FF2B5EF4-FFF2-40B4-BE49-F238E27FC236}">
                <a16:creationId xmlns:a16="http://schemas.microsoft.com/office/drawing/2014/main" id="{3E38159F-C18D-457C-BECC-F874148E668D}"/>
              </a:ext>
            </a:extLst>
          </p:cNvPr>
          <p:cNvSpPr txBox="1"/>
          <p:nvPr/>
        </p:nvSpPr>
        <p:spPr>
          <a:xfrm>
            <a:off x="576267" y="435439"/>
            <a:ext cx="7557770" cy="540000"/>
          </a:xfrm>
          <a:prstGeom prst="rect">
            <a:avLst/>
          </a:prstGeom>
          <a:noFill/>
          <a:ln>
            <a:noFill/>
          </a:ln>
        </p:spPr>
        <p:txBody>
          <a:bodyPr vert="horz" wrap="square" lIns="0" tIns="0" rIns="0" bIns="0" rtlCol="0" anchor="ctr"/>
          <a:lstStyle/>
          <a:p>
            <a:pPr>
              <a:lnSpc>
                <a:spcPct val="110000"/>
              </a:lnSpc>
            </a:pPr>
            <a:r>
              <a:rPr lang="ja-JP" altLang="ja-JP" sz="3200" b="1" dirty="0">
                <a:solidFill>
                  <a:srgbClr val="002FA7"/>
                </a:solidFill>
              </a:rPr>
              <a:t>相模湾の海の森再生計画とは？</a:t>
            </a:r>
            <a:endParaRPr lang="zh-CN" altLang="en-US" sz="3200" dirty="0">
              <a:solidFill>
                <a:srgbClr val="002FA7"/>
              </a:solidFill>
            </a:endParaRPr>
          </a:p>
        </p:txBody>
      </p:sp>
      <p:pic>
        <p:nvPicPr>
          <p:cNvPr id="8" name="図 7">
            <a:extLst>
              <a:ext uri="{FF2B5EF4-FFF2-40B4-BE49-F238E27FC236}">
                <a16:creationId xmlns:a16="http://schemas.microsoft.com/office/drawing/2014/main" id="{D801CF22-6B1B-4FA8-9C8F-D8933B7DF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1" y="1759621"/>
            <a:ext cx="6378114" cy="4074020"/>
          </a:xfrm>
          <a:prstGeom prst="rect">
            <a:avLst/>
          </a:prstGeom>
        </p:spPr>
      </p:pic>
    </p:spTree>
    <p:extLst>
      <p:ext uri="{BB962C8B-B14F-4D97-AF65-F5344CB8AC3E}">
        <p14:creationId xmlns:p14="http://schemas.microsoft.com/office/powerpoint/2010/main" val="33126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custGeom>
            <a:avLst/>
            <a:gdLst>
              <a:gd name="connsiteX0" fmla="*/ 2666796 w 12192000"/>
              <a:gd name="connsiteY0" fmla="*/ 0 h 6858000"/>
              <a:gd name="connsiteX1" fmla="*/ 9503752 w 12192000"/>
              <a:gd name="connsiteY1" fmla="*/ 0 h 6858000"/>
              <a:gd name="connsiteX2" fmla="*/ 9627366 w 12192000"/>
              <a:gd name="connsiteY2" fmla="*/ 184435 h 6858000"/>
              <a:gd name="connsiteX3" fmla="*/ 12119241 w 12192000"/>
              <a:gd name="connsiteY3" fmla="*/ 4724001 h 6858000"/>
              <a:gd name="connsiteX4" fmla="*/ 12192000 w 12192000"/>
              <a:gd name="connsiteY4" fmla="*/ 4928565 h 6858000"/>
              <a:gd name="connsiteX5" fmla="*/ 12192000 w 12192000"/>
              <a:gd name="connsiteY5" fmla="*/ 6858000 h 6858000"/>
              <a:gd name="connsiteX6" fmla="*/ 0 w 12192000"/>
              <a:gd name="connsiteY6" fmla="*/ 6858000 h 6858000"/>
              <a:gd name="connsiteX7" fmla="*/ 0 w 12192000"/>
              <a:gd name="connsiteY7" fmla="*/ 4917048 h 6858000"/>
              <a:gd name="connsiteX8" fmla="*/ 80728 w 12192000"/>
              <a:gd name="connsiteY8" fmla="*/ 4690441 h 6858000"/>
              <a:gd name="connsiteX9" fmla="*/ 2619259 w 12192000"/>
              <a:gd name="connsiteY9" fmla="*/ 70894 h 6858000"/>
            </a:gdLst>
            <a:ahLst/>
            <a:cxnLst/>
            <a:rect l="l" t="t" r="r" b="b"/>
            <a:pathLst>
              <a:path w="12192000" h="6858000">
                <a:moveTo>
                  <a:pt x="2666796" y="0"/>
                </a:moveTo>
                <a:lnTo>
                  <a:pt x="9503752" y="0"/>
                </a:lnTo>
                <a:lnTo>
                  <a:pt x="9627366" y="184435"/>
                </a:lnTo>
                <a:cubicBezTo>
                  <a:pt x="10622266" y="1686025"/>
                  <a:pt x="11586778" y="3292992"/>
                  <a:pt x="12119241" y="4724001"/>
                </a:cubicBezTo>
                <a:lnTo>
                  <a:pt x="12192000" y="4928565"/>
                </a:lnTo>
                <a:lnTo>
                  <a:pt x="12192000" y="6858000"/>
                </a:lnTo>
                <a:lnTo>
                  <a:pt x="0" y="6858000"/>
                </a:lnTo>
                <a:lnTo>
                  <a:pt x="0" y="4917048"/>
                </a:lnTo>
                <a:lnTo>
                  <a:pt x="80728" y="4690441"/>
                </a:lnTo>
                <a:cubicBezTo>
                  <a:pt x="623183" y="3234861"/>
                  <a:pt x="1605779" y="1599694"/>
                  <a:pt x="2619259" y="70894"/>
                </a:cubicBezTo>
                <a:close/>
              </a:path>
            </a:pathLst>
          </a:custGeom>
          <a:gradFill>
            <a:gsLst>
              <a:gs pos="0">
                <a:schemeClr val="accent2">
                  <a:lumMod val="75000"/>
                  <a:alpha val="0"/>
                </a:schemeClr>
              </a:gs>
              <a:gs pos="100000">
                <a:schemeClr val="accent2">
                  <a:lumMod val="75000"/>
                  <a:alpha val="1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2104047" y="0"/>
            <a:ext cx="7983906" cy="6858000"/>
          </a:xfrm>
          <a:custGeom>
            <a:avLst/>
            <a:gdLst>
              <a:gd name="connsiteX0" fmla="*/ 2937914 w 7983906"/>
              <a:gd name="connsiteY0" fmla="*/ 0 h 6858000"/>
              <a:gd name="connsiteX1" fmla="*/ 5030930 w 7983906"/>
              <a:gd name="connsiteY1" fmla="*/ 0 h 6858000"/>
              <a:gd name="connsiteX2" fmla="*/ 5074099 w 7983906"/>
              <a:gd name="connsiteY2" fmla="*/ 62417 h 6858000"/>
              <a:gd name="connsiteX3" fmla="*/ 5271341 w 7983906"/>
              <a:gd name="connsiteY3" fmla="*/ 345581 h 6858000"/>
              <a:gd name="connsiteX4" fmla="*/ 7983906 w 7983906"/>
              <a:gd name="connsiteY4" fmla="*/ 5705459 h 6858000"/>
              <a:gd name="connsiteX5" fmla="*/ 7858069 w 7983906"/>
              <a:gd name="connsiteY5" fmla="*/ 6700222 h 6858000"/>
              <a:gd name="connsiteX6" fmla="*/ 7813110 w 7983906"/>
              <a:gd name="connsiteY6" fmla="*/ 6858000 h 6858000"/>
              <a:gd name="connsiteX7" fmla="*/ 170797 w 7983906"/>
              <a:gd name="connsiteY7" fmla="*/ 6858000 h 6858000"/>
              <a:gd name="connsiteX8" fmla="*/ 125837 w 7983906"/>
              <a:gd name="connsiteY8" fmla="*/ 6700222 h 6858000"/>
              <a:gd name="connsiteX9" fmla="*/ 0 w 7983906"/>
              <a:gd name="connsiteY9" fmla="*/ 5705459 h 6858000"/>
              <a:gd name="connsiteX10" fmla="*/ 2763282 w 7983906"/>
              <a:gd name="connsiteY10" fmla="*/ 250831 h 6858000"/>
            </a:gdLst>
            <a:ahLst/>
            <a:cxnLst/>
            <a:rect l="l" t="t" r="r" b="b"/>
            <a:pathLst>
              <a:path w="7983906" h="6858000">
                <a:moveTo>
                  <a:pt x="2937914" y="0"/>
                </a:moveTo>
                <a:lnTo>
                  <a:pt x="5030930" y="0"/>
                </a:lnTo>
                <a:lnTo>
                  <a:pt x="5074099" y="62417"/>
                </a:lnTo>
                <a:cubicBezTo>
                  <a:pt x="5138336" y="154857"/>
                  <a:pt x="5204263" y="249402"/>
                  <a:pt x="5271341" y="345581"/>
                </a:cubicBezTo>
                <a:cubicBezTo>
                  <a:pt x="6416573" y="1987360"/>
                  <a:pt x="7983906" y="4238476"/>
                  <a:pt x="7983906" y="5705459"/>
                </a:cubicBezTo>
                <a:cubicBezTo>
                  <a:pt x="7983906" y="6048773"/>
                  <a:pt x="7940209" y="6382116"/>
                  <a:pt x="7858069" y="6700222"/>
                </a:cubicBezTo>
                <a:lnTo>
                  <a:pt x="7813110" y="6858000"/>
                </a:lnTo>
                <a:lnTo>
                  <a:pt x="170797" y="6858000"/>
                </a:lnTo>
                <a:lnTo>
                  <a:pt x="125837" y="6700222"/>
                </a:lnTo>
                <a:cubicBezTo>
                  <a:pt x="43698" y="6382116"/>
                  <a:pt x="0" y="6048773"/>
                  <a:pt x="0" y="5705459"/>
                </a:cubicBezTo>
                <a:cubicBezTo>
                  <a:pt x="0" y="4213972"/>
                  <a:pt x="1596782" y="1923649"/>
                  <a:pt x="2763282" y="250831"/>
                </a:cubicBezTo>
                <a:close/>
              </a:path>
            </a:pathLst>
          </a:custGeom>
          <a:gradFill>
            <a:gsLst>
              <a:gs pos="0">
                <a:schemeClr val="accent2">
                  <a:lumMod val="75000"/>
                  <a:alpha val="0"/>
                </a:schemeClr>
              </a:gs>
              <a:gs pos="100000">
                <a:schemeClr val="accent2">
                  <a:lumMod val="75000"/>
                  <a:alpha val="1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3865705" y="950002"/>
            <a:ext cx="4460590" cy="5907998"/>
          </a:xfrm>
          <a:custGeom>
            <a:avLst/>
            <a:gdLst>
              <a:gd name="connsiteX0" fmla="*/ 2231209 w 4460590"/>
              <a:gd name="connsiteY0" fmla="*/ 0 h 5907998"/>
              <a:gd name="connsiteX1" fmla="*/ 2323529 w 4460590"/>
              <a:gd name="connsiteY1" fmla="*/ 65714 h 5907998"/>
              <a:gd name="connsiteX2" fmla="*/ 2945086 w 4460590"/>
              <a:gd name="connsiteY2" fmla="*/ 1045036 h 5907998"/>
              <a:gd name="connsiteX3" fmla="*/ 4460590 w 4460590"/>
              <a:gd name="connsiteY3" fmla="*/ 4039587 h 5907998"/>
              <a:gd name="connsiteX4" fmla="*/ 3476642 w 4460590"/>
              <a:gd name="connsiteY4" fmla="*/ 5885610 h 5907998"/>
              <a:gd name="connsiteX5" fmla="*/ 3439782 w 4460590"/>
              <a:gd name="connsiteY5" fmla="*/ 5907998 h 5907998"/>
              <a:gd name="connsiteX6" fmla="*/ 1020808 w 4460590"/>
              <a:gd name="connsiteY6" fmla="*/ 5907998 h 5907998"/>
              <a:gd name="connsiteX7" fmla="*/ 983949 w 4460590"/>
              <a:gd name="connsiteY7" fmla="*/ 5885610 h 5907998"/>
              <a:gd name="connsiteX8" fmla="*/ 0 w 4460590"/>
              <a:gd name="connsiteY8" fmla="*/ 4039587 h 5907998"/>
              <a:gd name="connsiteX9" fmla="*/ 1543840 w 4460590"/>
              <a:gd name="connsiteY9" fmla="*/ 992099 h 5907998"/>
              <a:gd name="connsiteX10" fmla="*/ 2137976 w 4460590"/>
              <a:gd name="connsiteY10" fmla="*/ 63889 h 5907998"/>
              <a:gd name="connsiteX11" fmla="*/ 2231209 w 4460590"/>
              <a:gd name="connsiteY11" fmla="*/ 0 h 5907998"/>
            </a:gdLst>
            <a:ahLst/>
            <a:cxnLst/>
            <a:rect l="l" t="t" r="r" b="b"/>
            <a:pathLst>
              <a:path w="4460590" h="5907998">
                <a:moveTo>
                  <a:pt x="2231209" y="0"/>
                </a:moveTo>
                <a:cubicBezTo>
                  <a:pt x="2273256" y="913"/>
                  <a:pt x="2309818" y="26468"/>
                  <a:pt x="2323529" y="65714"/>
                </a:cubicBezTo>
                <a:cubicBezTo>
                  <a:pt x="2386599" y="243690"/>
                  <a:pt x="2645276" y="615156"/>
                  <a:pt x="2945086" y="1045036"/>
                </a:cubicBezTo>
                <a:cubicBezTo>
                  <a:pt x="3584925" y="1962294"/>
                  <a:pt x="4460590" y="3219987"/>
                  <a:pt x="4460590" y="4039587"/>
                </a:cubicBezTo>
                <a:cubicBezTo>
                  <a:pt x="4460590" y="4806821"/>
                  <a:pt x="4069974" y="5484925"/>
                  <a:pt x="3476642" y="5885610"/>
                </a:cubicBezTo>
                <a:lnTo>
                  <a:pt x="3439782" y="5907998"/>
                </a:lnTo>
                <a:lnTo>
                  <a:pt x="1020808" y="5907998"/>
                </a:lnTo>
                <a:lnTo>
                  <a:pt x="983949" y="5885610"/>
                </a:lnTo>
                <a:cubicBezTo>
                  <a:pt x="390616" y="5484925"/>
                  <a:pt x="0" y="4806821"/>
                  <a:pt x="0" y="4039587"/>
                </a:cubicBezTo>
                <a:cubicBezTo>
                  <a:pt x="0" y="3206297"/>
                  <a:pt x="892118" y="1926699"/>
                  <a:pt x="1543840" y="992099"/>
                </a:cubicBezTo>
                <a:cubicBezTo>
                  <a:pt x="1828111" y="584125"/>
                  <a:pt x="2073992" y="231825"/>
                  <a:pt x="2137976" y="63889"/>
                </a:cubicBezTo>
                <a:cubicBezTo>
                  <a:pt x="2152601" y="24643"/>
                  <a:pt x="2192820" y="913"/>
                  <a:pt x="2231209" y="0"/>
                </a:cubicBezTo>
                <a:close/>
              </a:path>
            </a:pathLst>
          </a:custGeom>
          <a:gradFill>
            <a:gsLst>
              <a:gs pos="0">
                <a:schemeClr val="accent2">
                  <a:lumMod val="75000"/>
                  <a:alpha val="0"/>
                </a:schemeClr>
              </a:gs>
              <a:gs pos="100000">
                <a:schemeClr val="accent2">
                  <a:lumMod val="75000"/>
                  <a:alpha val="2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4552082" y="2086829"/>
            <a:ext cx="3049560" cy="4284244"/>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Lst>
            <a:ahLst/>
            <a:cxnLst/>
            <a:rect l="0" t="0" r="r" b="b"/>
            <a:pathLst>
              <a:path w="4880" h="6866">
                <a:moveTo>
                  <a:pt x="3222" y="1145"/>
                </a:moveTo>
                <a:cubicBezTo>
                  <a:pt x="2894" y="674"/>
                  <a:pt x="2611" y="267"/>
                  <a:pt x="2542" y="72"/>
                </a:cubicBezTo>
                <a:cubicBezTo>
                  <a:pt x="2527" y="29"/>
                  <a:pt x="2487" y="1"/>
                  <a:pt x="2441" y="0"/>
                </a:cubicBezTo>
                <a:cubicBezTo>
                  <a:pt x="2399" y="1"/>
                  <a:pt x="2355" y="27"/>
                  <a:pt x="2339" y="70"/>
                </a:cubicBezTo>
                <a:cubicBezTo>
                  <a:pt x="2269" y="254"/>
                  <a:pt x="2000" y="640"/>
                  <a:pt x="1689" y="1087"/>
                </a:cubicBezTo>
                <a:cubicBezTo>
                  <a:pt x="976" y="2111"/>
                  <a:pt x="0" y="3513"/>
                  <a:pt x="0" y="4426"/>
                </a:cubicBezTo>
                <a:cubicBezTo>
                  <a:pt x="0" y="5771"/>
                  <a:pt x="1094" y="6866"/>
                  <a:pt x="2440" y="6866"/>
                </a:cubicBezTo>
                <a:cubicBezTo>
                  <a:pt x="3786" y="6866"/>
                  <a:pt x="4880" y="5771"/>
                  <a:pt x="4880" y="4426"/>
                </a:cubicBezTo>
                <a:cubicBezTo>
                  <a:pt x="4880" y="3528"/>
                  <a:pt x="3922" y="2150"/>
                  <a:pt x="3222" y="1145"/>
                </a:cubicBezTo>
                <a:close/>
              </a:path>
            </a:pathLst>
          </a:custGeom>
          <a:gradFill>
            <a:gsLst>
              <a:gs pos="0">
                <a:schemeClr val="accent2">
                  <a:lumMod val="75000"/>
                  <a:alpha val="5000"/>
                </a:schemeClr>
              </a:gs>
              <a:gs pos="100000">
                <a:schemeClr val="bg1">
                  <a:alpha val="65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2269833" y="3021317"/>
            <a:ext cx="7818120" cy="1207634"/>
          </a:xfrm>
          <a:prstGeom prst="rect">
            <a:avLst/>
          </a:prstGeom>
          <a:noFill/>
          <a:ln>
            <a:noFill/>
          </a:ln>
        </p:spPr>
        <p:txBody>
          <a:bodyPr vert="horz" wrap="square" lIns="0" tIns="0" rIns="0" bIns="0" rtlCol="0" anchor="t"/>
          <a:lstStyle/>
          <a:p>
            <a:pPr algn="ctr"/>
            <a:r>
              <a:rPr lang="ja-JP" altLang="en-US" sz="6600" b="1" dirty="0">
                <a:solidFill>
                  <a:schemeClr val="accent1"/>
                </a:solidFill>
                <a:latin typeface="Meiryo UI" panose="020B0604030504040204" pitchFamily="50" charset="-128"/>
                <a:ea typeface="Meiryo UI" panose="020B0604030504040204" pitchFamily="50" charset="-128"/>
              </a:rPr>
              <a:t>背景</a:t>
            </a:r>
            <a:endParaRPr lang="ja-JP" altLang="ja-JP" sz="6600" dirty="0">
              <a:solidFill>
                <a:schemeClr val="accent1"/>
              </a:solidFill>
              <a:latin typeface="Meiryo UI" panose="020B0604030504040204" pitchFamily="50" charset="-128"/>
              <a:ea typeface="Meiryo UI" panose="020B0604030504040204" pitchFamily="50"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a:extLst>
              <a:ext uri="{FF2B5EF4-FFF2-40B4-BE49-F238E27FC236}">
                <a16:creationId xmlns:a16="http://schemas.microsoft.com/office/drawing/2014/main" id="{4A2DF78C-F2B9-410F-A011-082F36D1627F}"/>
              </a:ext>
            </a:extLst>
          </p:cNvPr>
          <p:cNvSpPr>
            <a:spLocks noGrp="1"/>
          </p:cNvSpPr>
          <p:nvPr>
            <p:ph type="title"/>
          </p:nvPr>
        </p:nvSpPr>
        <p:spPr>
          <a:xfrm>
            <a:off x="986466" y="5497355"/>
            <a:ext cx="10364451" cy="1256054"/>
          </a:xfrm>
        </p:spPr>
        <p:txBody>
          <a:bodyPr>
            <a:normAutofit/>
          </a:bodyPr>
          <a:lstStyle/>
          <a:p>
            <a:r>
              <a:rPr kumimoji="1" lang="en-US" altLang="ja-JP" sz="4800" dirty="0">
                <a:solidFill>
                  <a:srgbClr val="00B050"/>
                </a:solidFill>
                <a:latin typeface="Arial" panose="020B0604020202020204" pitchFamily="34" charset="0"/>
                <a:ea typeface="Meiryo UI" panose="020B0604030504040204" pitchFamily="50" charset="-128"/>
                <a:cs typeface="Arial" panose="020B0604020202020204" pitchFamily="34" charset="0"/>
              </a:rPr>
              <a:t>2006</a:t>
            </a:r>
            <a:r>
              <a:rPr kumimoji="1" lang="ja-JP" altLang="en-US" sz="4800" dirty="0">
                <a:solidFill>
                  <a:srgbClr val="00B050"/>
                </a:solidFill>
                <a:latin typeface="Arial" panose="020B0604020202020204" pitchFamily="34" charset="0"/>
                <a:ea typeface="Meiryo UI" panose="020B0604030504040204" pitchFamily="50" charset="-128"/>
                <a:cs typeface="Arial" panose="020B0604020202020204" pitchFamily="34" charset="0"/>
              </a:rPr>
              <a:t>年</a:t>
            </a:r>
            <a:r>
              <a:rPr lang="ja-JP" altLang="ja-JP" sz="4800" b="1" dirty="0">
                <a:solidFill>
                  <a:srgbClr val="00B050"/>
                </a:solidFill>
                <a:latin typeface="Arial" panose="020B0604020202020204" pitchFamily="34" charset="0"/>
                <a:ea typeface="Meiryo UI" panose="020B0604030504040204" pitchFamily="50" charset="-128"/>
                <a:cs typeface="Arial" panose="020B0604020202020204" pitchFamily="34" charset="0"/>
              </a:rPr>
              <a:t>相模湾の海の森再生計画発足</a:t>
            </a:r>
            <a:endParaRPr kumimoji="1" lang="ja-JP" altLang="en-US" sz="4800" dirty="0">
              <a:solidFill>
                <a:srgbClr val="00B050"/>
              </a:solidFill>
              <a:latin typeface="Arial" panose="020B0604020202020204" pitchFamily="34" charset="0"/>
              <a:ea typeface="Meiryo UI" panose="020B0604030504040204" pitchFamily="50" charset="-128"/>
              <a:cs typeface="Arial" panose="020B0604020202020204" pitchFamily="34" charset="0"/>
            </a:endParaRPr>
          </a:p>
        </p:txBody>
      </p:sp>
      <p:sp>
        <p:nvSpPr>
          <p:cNvPr id="3" name="テキスト プレースホルダー 2">
            <a:extLst>
              <a:ext uri="{FF2B5EF4-FFF2-40B4-BE49-F238E27FC236}">
                <a16:creationId xmlns:a16="http://schemas.microsoft.com/office/drawing/2014/main" id="{EF172204-0E92-4668-86C6-6EFC72E36788}"/>
              </a:ext>
            </a:extLst>
          </p:cNvPr>
          <p:cNvSpPr>
            <a:spLocks noGrp="1"/>
          </p:cNvSpPr>
          <p:nvPr>
            <p:ph type="body" idx="1"/>
          </p:nvPr>
        </p:nvSpPr>
        <p:spPr>
          <a:xfrm>
            <a:off x="102870" y="3400170"/>
            <a:ext cx="4709160" cy="997279"/>
          </a:xfrm>
        </p:spPr>
        <p:txBody>
          <a:bodyPr>
            <a:noAutofit/>
          </a:bodyPr>
          <a:lstStyle/>
          <a:p>
            <a:pPr algn="l"/>
            <a:r>
              <a:rPr lang="ja-JP" altLang="ja-JP" sz="2800" b="1" dirty="0">
                <a:solidFill>
                  <a:srgbClr val="002FA7"/>
                </a:solidFill>
                <a:latin typeface="Meiryo UI" panose="020B0604030504040204" pitchFamily="50" charset="-128"/>
                <a:ea typeface="Meiryo UI" panose="020B0604030504040204" pitchFamily="50" charset="-128"/>
              </a:rPr>
              <a:t>相模湾周辺の漁師たちが</a:t>
            </a:r>
            <a:endParaRPr lang="en-US" altLang="ja-JP" sz="2800" b="1" dirty="0">
              <a:solidFill>
                <a:srgbClr val="002FA7"/>
              </a:solidFill>
              <a:latin typeface="Meiryo UI" panose="020B0604030504040204" pitchFamily="50" charset="-128"/>
              <a:ea typeface="Meiryo UI" panose="020B0604030504040204" pitchFamily="50" charset="-128"/>
            </a:endParaRPr>
          </a:p>
          <a:p>
            <a:pPr algn="l"/>
            <a:r>
              <a:rPr lang="ja-JP" altLang="ja-JP" sz="2800" b="1" dirty="0">
                <a:solidFill>
                  <a:srgbClr val="002FA7"/>
                </a:solidFill>
                <a:latin typeface="Meiryo UI" panose="020B0604030504040204" pitchFamily="50" charset="-128"/>
                <a:ea typeface="Meiryo UI" panose="020B0604030504040204" pitchFamily="50" charset="-128"/>
              </a:rPr>
              <a:t>海の変化に気づく</a:t>
            </a:r>
            <a:endParaRPr lang="ja-JP" altLang="ja-JP" sz="2800" dirty="0">
              <a:solidFill>
                <a:srgbClr val="002FA7"/>
              </a:solidFill>
              <a:latin typeface="Meiryo UI" panose="020B0604030504040204" pitchFamily="50" charset="-128"/>
              <a:ea typeface="Meiryo UI" panose="020B0604030504040204" pitchFamily="50" charset="-128"/>
            </a:endParaRPr>
          </a:p>
        </p:txBody>
      </p:sp>
      <p:pic>
        <p:nvPicPr>
          <p:cNvPr id="13" name="図プレースホルダー 12">
            <a:extLst>
              <a:ext uri="{FF2B5EF4-FFF2-40B4-BE49-F238E27FC236}">
                <a16:creationId xmlns:a16="http://schemas.microsoft.com/office/drawing/2014/main" id="{73AD75C8-51D0-4A3A-A70B-E9832B58FC6F}"/>
              </a:ext>
            </a:extLst>
          </p:cNvPr>
          <p:cNvPicPr>
            <a:picLocks noGrp="1" noChangeAspect="1"/>
          </p:cNvPicPr>
          <p:nvPr>
            <p:ph type="pic" idx="15"/>
          </p:nvPr>
        </p:nvPicPr>
        <p:blipFill>
          <a:blip r:embed="rId3"/>
          <a:srcRect t="19171" b="19171"/>
          <a:stretch>
            <a:fillRect/>
          </a:stretch>
        </p:blipFill>
        <p:spPr>
          <a:xfrm>
            <a:off x="570345" y="902679"/>
            <a:ext cx="3296409" cy="1524000"/>
          </a:xfrm>
        </p:spPr>
      </p:pic>
      <p:sp>
        <p:nvSpPr>
          <p:cNvPr id="6" name="テキスト プレースホルダー 5">
            <a:extLst>
              <a:ext uri="{FF2B5EF4-FFF2-40B4-BE49-F238E27FC236}">
                <a16:creationId xmlns:a16="http://schemas.microsoft.com/office/drawing/2014/main" id="{2FEC1F66-06E5-4359-8A06-ABD3EE014984}"/>
              </a:ext>
            </a:extLst>
          </p:cNvPr>
          <p:cNvSpPr>
            <a:spLocks noGrp="1"/>
          </p:cNvSpPr>
          <p:nvPr>
            <p:ph type="body" sz="quarter" idx="3"/>
          </p:nvPr>
        </p:nvSpPr>
        <p:spPr>
          <a:xfrm>
            <a:off x="4445086" y="2857942"/>
            <a:ext cx="3301828" cy="417538"/>
          </a:xfrm>
        </p:spPr>
        <p:txBody>
          <a:bodyPr/>
          <a:lstStyle/>
          <a:p>
            <a:r>
              <a:rPr lang="en-US" altLang="ja-JP" sz="2800" b="1" dirty="0">
                <a:solidFill>
                  <a:srgbClr val="FF0000"/>
                </a:solidFill>
                <a:latin typeface="Meiryo UI" panose="020B0604030504040204" pitchFamily="50" charset="-128"/>
                <a:ea typeface="Meiryo UI" panose="020B0604030504040204" pitchFamily="50" charset="-128"/>
              </a:rPr>
              <a:t>1990</a:t>
            </a:r>
            <a:r>
              <a:rPr lang="ja-JP" altLang="ja-JP" sz="2800" b="1" dirty="0">
                <a:solidFill>
                  <a:srgbClr val="FF0000"/>
                </a:solidFill>
                <a:latin typeface="Meiryo UI" panose="020B0604030504040204" pitchFamily="50" charset="-128"/>
                <a:ea typeface="Meiryo UI" panose="020B0604030504040204" pitchFamily="50" charset="-128"/>
              </a:rPr>
              <a:t>年代後半</a:t>
            </a:r>
            <a:endParaRPr lang="en-US" altLang="ja-JP" sz="2800" b="1" dirty="0">
              <a:solidFill>
                <a:srgbClr val="FF0000"/>
              </a:solidFill>
              <a:latin typeface="Meiryo UI" panose="020B0604030504040204" pitchFamily="50" charset="-128"/>
              <a:ea typeface="Meiryo UI" panose="020B0604030504040204" pitchFamily="50" charset="-128"/>
            </a:endParaRPr>
          </a:p>
        </p:txBody>
      </p:sp>
      <p:pic>
        <p:nvPicPr>
          <p:cNvPr id="15" name="図プレースホルダー 14">
            <a:extLst>
              <a:ext uri="{FF2B5EF4-FFF2-40B4-BE49-F238E27FC236}">
                <a16:creationId xmlns:a16="http://schemas.microsoft.com/office/drawing/2014/main" id="{34298D74-137D-4788-AB38-CA320C2214B0}"/>
              </a:ext>
            </a:extLst>
          </p:cNvPr>
          <p:cNvPicPr>
            <a:picLocks noGrp="1" noChangeAspect="1"/>
          </p:cNvPicPr>
          <p:nvPr>
            <p:ph type="pic" idx="21"/>
          </p:nvPr>
        </p:nvPicPr>
        <p:blipFill>
          <a:blip r:embed="rId4"/>
          <a:srcRect t="6098" b="6098"/>
          <a:stretch>
            <a:fillRect/>
          </a:stretch>
        </p:blipFill>
        <p:spPr>
          <a:xfrm>
            <a:off x="4353974" y="902679"/>
            <a:ext cx="3303352" cy="1524000"/>
          </a:xfrm>
        </p:spPr>
      </p:pic>
      <p:sp>
        <p:nvSpPr>
          <p:cNvPr id="9" name="テキスト プレースホルダー 8">
            <a:extLst>
              <a:ext uri="{FF2B5EF4-FFF2-40B4-BE49-F238E27FC236}">
                <a16:creationId xmlns:a16="http://schemas.microsoft.com/office/drawing/2014/main" id="{05A74907-334D-43D2-A17F-07A51EA7B9E8}"/>
              </a:ext>
            </a:extLst>
          </p:cNvPr>
          <p:cNvSpPr>
            <a:spLocks noGrp="1"/>
          </p:cNvSpPr>
          <p:nvPr>
            <p:ph type="body" sz="quarter" idx="13"/>
          </p:nvPr>
        </p:nvSpPr>
        <p:spPr>
          <a:xfrm>
            <a:off x="7884075" y="3429000"/>
            <a:ext cx="3760946" cy="791136"/>
          </a:xfrm>
        </p:spPr>
        <p:txBody>
          <a:bodyPr/>
          <a:lstStyle/>
          <a:p>
            <a:r>
              <a:rPr lang="ja-JP" altLang="ja-JP" sz="3600" b="1" dirty="0">
                <a:solidFill>
                  <a:srgbClr val="002FA7"/>
                </a:solidFill>
                <a:latin typeface="Meiryo UI" panose="020B0604030504040204" pitchFamily="50" charset="-128"/>
                <a:ea typeface="Meiryo UI" panose="020B0604030504040204" pitchFamily="50" charset="-128"/>
              </a:rPr>
              <a:t>研究・調査の開始</a:t>
            </a:r>
            <a:endParaRPr lang="ja-JP" altLang="ja-JP" sz="3600" dirty="0">
              <a:solidFill>
                <a:srgbClr val="002FA7"/>
              </a:solidFill>
              <a:latin typeface="Meiryo UI" panose="020B0604030504040204" pitchFamily="50" charset="-128"/>
              <a:ea typeface="Meiryo UI" panose="020B0604030504040204" pitchFamily="50" charset="-128"/>
            </a:endParaRPr>
          </a:p>
        </p:txBody>
      </p:sp>
      <p:pic>
        <p:nvPicPr>
          <p:cNvPr id="4" name="図プレースホルダー 3">
            <a:extLst>
              <a:ext uri="{FF2B5EF4-FFF2-40B4-BE49-F238E27FC236}">
                <a16:creationId xmlns:a16="http://schemas.microsoft.com/office/drawing/2014/main" id="{B31B614E-126E-4077-B943-61819BBC6B68}"/>
              </a:ext>
            </a:extLst>
          </p:cNvPr>
          <p:cNvPicPr>
            <a:picLocks noGrp="1" noChangeAspect="1"/>
          </p:cNvPicPr>
          <p:nvPr>
            <p:ph type="pic" idx="22"/>
          </p:nvPr>
        </p:nvPicPr>
        <p:blipFill>
          <a:blip r:embed="rId5">
            <a:extLst>
              <a:ext uri="{28A0092B-C50C-407E-A947-70E740481C1C}">
                <a14:useLocalDpi xmlns:a14="http://schemas.microsoft.com/office/drawing/2010/main" val="0"/>
              </a:ext>
            </a:extLst>
          </a:blip>
          <a:srcRect t="8994" b="8994"/>
          <a:stretch>
            <a:fillRect/>
          </a:stretch>
        </p:blipFill>
        <p:spPr>
          <a:xfrm>
            <a:off x="8023225" y="903288"/>
            <a:ext cx="3303588" cy="1524000"/>
          </a:xfrm>
        </p:spPr>
      </p:pic>
      <p:sp>
        <p:nvSpPr>
          <p:cNvPr id="10" name="矢印: 下 9">
            <a:extLst>
              <a:ext uri="{FF2B5EF4-FFF2-40B4-BE49-F238E27FC236}">
                <a16:creationId xmlns:a16="http://schemas.microsoft.com/office/drawing/2014/main" id="{7C82A1B1-B5AE-4E3D-BA1F-FE1B2440099B}"/>
              </a:ext>
            </a:extLst>
          </p:cNvPr>
          <p:cNvSpPr/>
          <p:nvPr/>
        </p:nvSpPr>
        <p:spPr>
          <a:xfrm>
            <a:off x="5339870" y="4467577"/>
            <a:ext cx="1330036" cy="10053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C28E553-814A-49A3-8AB5-F7758F5F528E}"/>
              </a:ext>
            </a:extLst>
          </p:cNvPr>
          <p:cNvSpPr txBox="1"/>
          <p:nvPr/>
        </p:nvSpPr>
        <p:spPr>
          <a:xfrm>
            <a:off x="0" y="2835879"/>
            <a:ext cx="4594860" cy="461665"/>
          </a:xfrm>
          <a:prstGeom prst="rect">
            <a:avLst/>
          </a:prstGeom>
          <a:noFill/>
        </p:spPr>
        <p:txBody>
          <a:bodyPr wrap="square" rtlCol="0">
            <a:spAutoFit/>
          </a:bodyPr>
          <a:lstStyle/>
          <a:p>
            <a:r>
              <a:rPr lang="en-US" altLang="ja-JP" sz="2400" b="1" dirty="0">
                <a:solidFill>
                  <a:srgbClr val="FF0000"/>
                </a:solidFill>
                <a:latin typeface="Meiryo UI" panose="020B0604030504040204" pitchFamily="50" charset="-128"/>
                <a:ea typeface="Meiryo UI" panose="020B0604030504040204" pitchFamily="50" charset="-128"/>
              </a:rPr>
              <a:t>1980</a:t>
            </a:r>
            <a:r>
              <a:rPr lang="ja-JP" altLang="ja-JP" sz="2400" b="1" dirty="0">
                <a:solidFill>
                  <a:srgbClr val="FF0000"/>
                </a:solidFill>
                <a:latin typeface="Meiryo UI" panose="020B0604030504040204" pitchFamily="50" charset="-128"/>
                <a:ea typeface="Meiryo UI" panose="020B0604030504040204" pitchFamily="50" charset="-128"/>
              </a:rPr>
              <a:t>年代後半～</a:t>
            </a:r>
            <a:r>
              <a:rPr lang="en-US" altLang="ja-JP" sz="2400" b="1" dirty="0">
                <a:solidFill>
                  <a:srgbClr val="FF0000"/>
                </a:solidFill>
                <a:latin typeface="Meiryo UI" panose="020B0604030504040204" pitchFamily="50" charset="-128"/>
                <a:ea typeface="Meiryo UI" panose="020B0604030504040204" pitchFamily="50" charset="-128"/>
              </a:rPr>
              <a:t>1990</a:t>
            </a:r>
            <a:r>
              <a:rPr lang="ja-JP" altLang="ja-JP" sz="2400" b="1" dirty="0">
                <a:solidFill>
                  <a:srgbClr val="FF0000"/>
                </a:solidFill>
                <a:latin typeface="Meiryo UI" panose="020B0604030504040204" pitchFamily="50" charset="-128"/>
                <a:ea typeface="Meiryo UI" panose="020B0604030504040204" pitchFamily="50" charset="-128"/>
              </a:rPr>
              <a:t>年代初頭</a:t>
            </a:r>
            <a:endParaRPr kumimoji="1" lang="ja-JP" altLang="en-US" sz="2400" dirty="0">
              <a:solidFill>
                <a:srgbClr val="FF0000"/>
              </a:solidFill>
            </a:endParaRPr>
          </a:p>
        </p:txBody>
      </p:sp>
      <p:sp>
        <p:nvSpPr>
          <p:cNvPr id="16" name="テキスト プレースホルダー 5">
            <a:extLst>
              <a:ext uri="{FF2B5EF4-FFF2-40B4-BE49-F238E27FC236}">
                <a16:creationId xmlns:a16="http://schemas.microsoft.com/office/drawing/2014/main" id="{AFE6BC00-2FA8-49F2-AA10-C5A0F2ECC71A}"/>
              </a:ext>
            </a:extLst>
          </p:cNvPr>
          <p:cNvSpPr txBox="1">
            <a:spLocks/>
          </p:cNvSpPr>
          <p:nvPr/>
        </p:nvSpPr>
        <p:spPr>
          <a:xfrm>
            <a:off x="4355498" y="3345486"/>
            <a:ext cx="3301828" cy="938618"/>
          </a:xfrm>
          <a:prstGeom prst="rect">
            <a:avLst/>
          </a:prstGeom>
        </p:spPr>
        <p:txBody>
          <a:bodyPr vert="horz" lIns="91440" tIns="45720" rIns="91440" bIns="45720" rtlCol="0" anchor="b">
            <a:noAutofit/>
          </a:bodyPr>
          <a:lstStyle>
            <a:lvl1pPr marL="0" indent="0" algn="ctr" defTabSz="914400" rtl="0" eaLnBrk="1" latinLnBrk="0" hangingPunct="1">
              <a:lnSpc>
                <a:spcPct val="85000"/>
              </a:lnSpc>
              <a:spcBef>
                <a:spcPts val="1000"/>
              </a:spcBef>
              <a:buClr>
                <a:schemeClr val="tx1"/>
              </a:buClr>
              <a:buFont typeface="Arial" panose="020B0604020202020204" pitchFamily="34" charset="0"/>
              <a:buNone/>
              <a:defRPr kumimoji="1" sz="2200" b="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kumimoji="1" sz="2000" b="1"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kumimoji="1" sz="1800" b="1"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kumimoji="1" sz="1600" b="1"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kumimoji="1" sz="1600" b="1"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kumimoji="1" sz="1600" b="1"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kumimoji="1" sz="1600" b="1"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kumimoji="1" sz="1600" b="1"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kumimoji="1" sz="1600" b="1" kern="1200" cap="all" baseline="0">
                <a:solidFill>
                  <a:schemeClr val="tx1"/>
                </a:solidFill>
                <a:effectLst/>
                <a:latin typeface="+mn-lt"/>
                <a:ea typeface="+mn-ea"/>
                <a:cs typeface="+mn-cs"/>
              </a:defRPr>
            </a:lvl9pPr>
          </a:lstStyle>
          <a:p>
            <a:r>
              <a:rPr lang="ja-JP" altLang="ja-JP" sz="2800" b="1" dirty="0">
                <a:solidFill>
                  <a:srgbClr val="002FA7"/>
                </a:solidFill>
                <a:latin typeface="Meiryo UI" panose="020B0604030504040204" pitchFamily="50" charset="-128"/>
                <a:ea typeface="Meiryo UI" panose="020B0604030504040204" pitchFamily="50" charset="-128"/>
              </a:rPr>
              <a:t>ウニの</a:t>
            </a:r>
            <a:r>
              <a:rPr lang="ja-JP" altLang="en-US" sz="2800" b="1" dirty="0">
                <a:solidFill>
                  <a:srgbClr val="002FA7"/>
                </a:solidFill>
                <a:latin typeface="Meiryo UI" panose="020B0604030504040204" pitchFamily="50" charset="-128"/>
                <a:ea typeface="Meiryo UI" panose="020B0604030504040204" pitchFamily="50" charset="-128"/>
              </a:rPr>
              <a:t>個体数の増加が問題となる</a:t>
            </a:r>
            <a:endParaRPr lang="en-US" altLang="ja-JP" sz="2800" b="1" dirty="0">
              <a:solidFill>
                <a:srgbClr val="002FA7"/>
              </a:solidFill>
              <a:latin typeface="Meiryo UI" panose="020B0604030504040204" pitchFamily="50" charset="-128"/>
              <a:ea typeface="Meiryo UI" panose="020B0604030504040204" pitchFamily="50" charset="-128"/>
            </a:endParaRPr>
          </a:p>
        </p:txBody>
      </p:sp>
      <p:sp>
        <p:nvSpPr>
          <p:cNvPr id="17" name="テキスト プレースホルダー 5">
            <a:extLst>
              <a:ext uri="{FF2B5EF4-FFF2-40B4-BE49-F238E27FC236}">
                <a16:creationId xmlns:a16="http://schemas.microsoft.com/office/drawing/2014/main" id="{2CCD1ED6-3B7C-413A-9173-33E027C91C99}"/>
              </a:ext>
            </a:extLst>
          </p:cNvPr>
          <p:cNvSpPr txBox="1">
            <a:spLocks/>
          </p:cNvSpPr>
          <p:nvPr/>
        </p:nvSpPr>
        <p:spPr>
          <a:xfrm>
            <a:off x="8024985" y="2857942"/>
            <a:ext cx="3301828" cy="417538"/>
          </a:xfrm>
          <a:prstGeom prst="rect">
            <a:avLst/>
          </a:prstGeom>
        </p:spPr>
        <p:txBody>
          <a:bodyPr vert="horz" lIns="91440" tIns="45720" rIns="91440" bIns="45720" rtlCol="0" anchor="b">
            <a:noAutofit/>
          </a:bodyPr>
          <a:lstStyle>
            <a:lvl1pPr marL="0" indent="0" algn="ctr" defTabSz="914400" rtl="0" eaLnBrk="1" latinLnBrk="0" hangingPunct="1">
              <a:lnSpc>
                <a:spcPct val="85000"/>
              </a:lnSpc>
              <a:spcBef>
                <a:spcPts val="1000"/>
              </a:spcBef>
              <a:buClr>
                <a:schemeClr val="tx1"/>
              </a:buClr>
              <a:buFont typeface="Arial" panose="020B0604020202020204" pitchFamily="34" charset="0"/>
              <a:buNone/>
              <a:defRPr kumimoji="1" sz="2200" b="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kumimoji="1" sz="2000" b="1"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kumimoji="1" sz="1800" b="1"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kumimoji="1" sz="1600" b="1"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kumimoji="1" sz="1600" b="1"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kumimoji="1" sz="1600" b="1"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kumimoji="1" sz="1600" b="1"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kumimoji="1" sz="1600" b="1"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kumimoji="1" sz="1600" b="1" kern="1200" cap="all" baseline="0">
                <a:solidFill>
                  <a:schemeClr val="tx1"/>
                </a:solidFill>
                <a:effectLst/>
                <a:latin typeface="+mn-lt"/>
                <a:ea typeface="+mn-ea"/>
                <a:cs typeface="+mn-cs"/>
              </a:defRPr>
            </a:lvl9pPr>
          </a:lstStyle>
          <a:p>
            <a:r>
              <a:rPr lang="en-US" altLang="ja-JP" sz="2800" b="1" dirty="0">
                <a:solidFill>
                  <a:srgbClr val="FF0000"/>
                </a:solidFill>
                <a:latin typeface="Meiryo UI" panose="020B0604030504040204" pitchFamily="50" charset="-128"/>
                <a:ea typeface="Meiryo UI" panose="020B0604030504040204" pitchFamily="50" charset="-128"/>
              </a:rPr>
              <a:t>2000</a:t>
            </a:r>
            <a:r>
              <a:rPr lang="ja-JP" altLang="en-US" sz="2800" b="1" dirty="0">
                <a:solidFill>
                  <a:srgbClr val="FF0000"/>
                </a:solidFill>
                <a:latin typeface="Meiryo UI" panose="020B0604030504040204" pitchFamily="50" charset="-128"/>
                <a:ea typeface="Meiryo UI" panose="020B0604030504040204" pitchFamily="50" charset="-128"/>
              </a:rPr>
              <a:t>年代前半</a:t>
            </a:r>
            <a:endParaRPr lang="en-US" altLang="ja-JP" sz="2800" b="1"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2643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additive="base">
                                        <p:cTn id="2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additive="base">
                                        <p:cTn id="4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build="p"/>
      <p:bldP spid="6" grpId="0" build="p"/>
      <p:bldP spid="9" grpId="0" build="p"/>
      <p:bldP spid="10" grpId="0" animBg="1"/>
      <p:bldP spid="7"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114300"/>
            <a:ext cx="12192000" cy="6858000"/>
          </a:xfrm>
          <a:custGeom>
            <a:avLst/>
            <a:gdLst>
              <a:gd name="connsiteX0" fmla="*/ 2666796 w 12192000"/>
              <a:gd name="connsiteY0" fmla="*/ 0 h 6858000"/>
              <a:gd name="connsiteX1" fmla="*/ 9503752 w 12192000"/>
              <a:gd name="connsiteY1" fmla="*/ 0 h 6858000"/>
              <a:gd name="connsiteX2" fmla="*/ 9627366 w 12192000"/>
              <a:gd name="connsiteY2" fmla="*/ 184435 h 6858000"/>
              <a:gd name="connsiteX3" fmla="*/ 12119241 w 12192000"/>
              <a:gd name="connsiteY3" fmla="*/ 4724001 h 6858000"/>
              <a:gd name="connsiteX4" fmla="*/ 12192000 w 12192000"/>
              <a:gd name="connsiteY4" fmla="*/ 4928565 h 6858000"/>
              <a:gd name="connsiteX5" fmla="*/ 12192000 w 12192000"/>
              <a:gd name="connsiteY5" fmla="*/ 6858000 h 6858000"/>
              <a:gd name="connsiteX6" fmla="*/ 0 w 12192000"/>
              <a:gd name="connsiteY6" fmla="*/ 6858000 h 6858000"/>
              <a:gd name="connsiteX7" fmla="*/ 0 w 12192000"/>
              <a:gd name="connsiteY7" fmla="*/ 4917048 h 6858000"/>
              <a:gd name="connsiteX8" fmla="*/ 80728 w 12192000"/>
              <a:gd name="connsiteY8" fmla="*/ 4690441 h 6858000"/>
              <a:gd name="connsiteX9" fmla="*/ 2619259 w 12192000"/>
              <a:gd name="connsiteY9" fmla="*/ 70894 h 6858000"/>
            </a:gdLst>
            <a:ahLst/>
            <a:cxnLst/>
            <a:rect l="l" t="t" r="r" b="b"/>
            <a:pathLst>
              <a:path w="12192000" h="6858000">
                <a:moveTo>
                  <a:pt x="2666796" y="0"/>
                </a:moveTo>
                <a:lnTo>
                  <a:pt x="9503752" y="0"/>
                </a:lnTo>
                <a:lnTo>
                  <a:pt x="9627366" y="184435"/>
                </a:lnTo>
                <a:cubicBezTo>
                  <a:pt x="10622266" y="1686025"/>
                  <a:pt x="11586778" y="3292992"/>
                  <a:pt x="12119241" y="4724001"/>
                </a:cubicBezTo>
                <a:lnTo>
                  <a:pt x="12192000" y="4928565"/>
                </a:lnTo>
                <a:lnTo>
                  <a:pt x="12192000" y="6858000"/>
                </a:lnTo>
                <a:lnTo>
                  <a:pt x="0" y="6858000"/>
                </a:lnTo>
                <a:lnTo>
                  <a:pt x="0" y="4917048"/>
                </a:lnTo>
                <a:lnTo>
                  <a:pt x="80728" y="4690441"/>
                </a:lnTo>
                <a:cubicBezTo>
                  <a:pt x="623183" y="3234861"/>
                  <a:pt x="1605779" y="1599694"/>
                  <a:pt x="2619259" y="70894"/>
                </a:cubicBezTo>
                <a:close/>
              </a:path>
            </a:pathLst>
          </a:custGeom>
          <a:gradFill>
            <a:gsLst>
              <a:gs pos="0">
                <a:schemeClr val="accent2">
                  <a:lumMod val="75000"/>
                  <a:alpha val="0"/>
                </a:schemeClr>
              </a:gs>
              <a:gs pos="100000">
                <a:schemeClr val="accent2">
                  <a:lumMod val="75000"/>
                  <a:alpha val="1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2104047" y="0"/>
            <a:ext cx="7983906" cy="6858000"/>
          </a:xfrm>
          <a:custGeom>
            <a:avLst/>
            <a:gdLst>
              <a:gd name="connsiteX0" fmla="*/ 2937914 w 7983906"/>
              <a:gd name="connsiteY0" fmla="*/ 0 h 6858000"/>
              <a:gd name="connsiteX1" fmla="*/ 5030930 w 7983906"/>
              <a:gd name="connsiteY1" fmla="*/ 0 h 6858000"/>
              <a:gd name="connsiteX2" fmla="*/ 5074099 w 7983906"/>
              <a:gd name="connsiteY2" fmla="*/ 62417 h 6858000"/>
              <a:gd name="connsiteX3" fmla="*/ 5271341 w 7983906"/>
              <a:gd name="connsiteY3" fmla="*/ 345581 h 6858000"/>
              <a:gd name="connsiteX4" fmla="*/ 7983906 w 7983906"/>
              <a:gd name="connsiteY4" fmla="*/ 5705459 h 6858000"/>
              <a:gd name="connsiteX5" fmla="*/ 7858069 w 7983906"/>
              <a:gd name="connsiteY5" fmla="*/ 6700222 h 6858000"/>
              <a:gd name="connsiteX6" fmla="*/ 7813110 w 7983906"/>
              <a:gd name="connsiteY6" fmla="*/ 6858000 h 6858000"/>
              <a:gd name="connsiteX7" fmla="*/ 170797 w 7983906"/>
              <a:gd name="connsiteY7" fmla="*/ 6858000 h 6858000"/>
              <a:gd name="connsiteX8" fmla="*/ 125837 w 7983906"/>
              <a:gd name="connsiteY8" fmla="*/ 6700222 h 6858000"/>
              <a:gd name="connsiteX9" fmla="*/ 0 w 7983906"/>
              <a:gd name="connsiteY9" fmla="*/ 5705459 h 6858000"/>
              <a:gd name="connsiteX10" fmla="*/ 2763282 w 7983906"/>
              <a:gd name="connsiteY10" fmla="*/ 250831 h 6858000"/>
            </a:gdLst>
            <a:ahLst/>
            <a:cxnLst/>
            <a:rect l="l" t="t" r="r" b="b"/>
            <a:pathLst>
              <a:path w="7983906" h="6858000">
                <a:moveTo>
                  <a:pt x="2937914" y="0"/>
                </a:moveTo>
                <a:lnTo>
                  <a:pt x="5030930" y="0"/>
                </a:lnTo>
                <a:lnTo>
                  <a:pt x="5074099" y="62417"/>
                </a:lnTo>
                <a:cubicBezTo>
                  <a:pt x="5138336" y="154857"/>
                  <a:pt x="5204263" y="249402"/>
                  <a:pt x="5271341" y="345581"/>
                </a:cubicBezTo>
                <a:cubicBezTo>
                  <a:pt x="6416573" y="1987360"/>
                  <a:pt x="7983906" y="4238476"/>
                  <a:pt x="7983906" y="5705459"/>
                </a:cubicBezTo>
                <a:cubicBezTo>
                  <a:pt x="7983906" y="6048773"/>
                  <a:pt x="7940209" y="6382116"/>
                  <a:pt x="7858069" y="6700222"/>
                </a:cubicBezTo>
                <a:lnTo>
                  <a:pt x="7813110" y="6858000"/>
                </a:lnTo>
                <a:lnTo>
                  <a:pt x="170797" y="6858000"/>
                </a:lnTo>
                <a:lnTo>
                  <a:pt x="125837" y="6700222"/>
                </a:lnTo>
                <a:cubicBezTo>
                  <a:pt x="43698" y="6382116"/>
                  <a:pt x="0" y="6048773"/>
                  <a:pt x="0" y="5705459"/>
                </a:cubicBezTo>
                <a:cubicBezTo>
                  <a:pt x="0" y="4213972"/>
                  <a:pt x="1596782" y="1923649"/>
                  <a:pt x="2763282" y="250831"/>
                </a:cubicBezTo>
                <a:close/>
              </a:path>
            </a:pathLst>
          </a:custGeom>
          <a:gradFill>
            <a:gsLst>
              <a:gs pos="0">
                <a:schemeClr val="accent2">
                  <a:lumMod val="75000"/>
                  <a:alpha val="0"/>
                </a:schemeClr>
              </a:gs>
              <a:gs pos="100000">
                <a:schemeClr val="accent2">
                  <a:lumMod val="75000"/>
                  <a:alpha val="1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3865705" y="950002"/>
            <a:ext cx="4460590" cy="5907998"/>
          </a:xfrm>
          <a:custGeom>
            <a:avLst/>
            <a:gdLst>
              <a:gd name="connsiteX0" fmla="*/ 2231209 w 4460590"/>
              <a:gd name="connsiteY0" fmla="*/ 0 h 5907998"/>
              <a:gd name="connsiteX1" fmla="*/ 2323529 w 4460590"/>
              <a:gd name="connsiteY1" fmla="*/ 65714 h 5907998"/>
              <a:gd name="connsiteX2" fmla="*/ 2945086 w 4460590"/>
              <a:gd name="connsiteY2" fmla="*/ 1045036 h 5907998"/>
              <a:gd name="connsiteX3" fmla="*/ 4460590 w 4460590"/>
              <a:gd name="connsiteY3" fmla="*/ 4039587 h 5907998"/>
              <a:gd name="connsiteX4" fmla="*/ 3476642 w 4460590"/>
              <a:gd name="connsiteY4" fmla="*/ 5885610 h 5907998"/>
              <a:gd name="connsiteX5" fmla="*/ 3439782 w 4460590"/>
              <a:gd name="connsiteY5" fmla="*/ 5907998 h 5907998"/>
              <a:gd name="connsiteX6" fmla="*/ 1020808 w 4460590"/>
              <a:gd name="connsiteY6" fmla="*/ 5907998 h 5907998"/>
              <a:gd name="connsiteX7" fmla="*/ 983949 w 4460590"/>
              <a:gd name="connsiteY7" fmla="*/ 5885610 h 5907998"/>
              <a:gd name="connsiteX8" fmla="*/ 0 w 4460590"/>
              <a:gd name="connsiteY8" fmla="*/ 4039587 h 5907998"/>
              <a:gd name="connsiteX9" fmla="*/ 1543840 w 4460590"/>
              <a:gd name="connsiteY9" fmla="*/ 992099 h 5907998"/>
              <a:gd name="connsiteX10" fmla="*/ 2137976 w 4460590"/>
              <a:gd name="connsiteY10" fmla="*/ 63889 h 5907998"/>
              <a:gd name="connsiteX11" fmla="*/ 2231209 w 4460590"/>
              <a:gd name="connsiteY11" fmla="*/ 0 h 5907998"/>
            </a:gdLst>
            <a:ahLst/>
            <a:cxnLst/>
            <a:rect l="l" t="t" r="r" b="b"/>
            <a:pathLst>
              <a:path w="4460590" h="5907998">
                <a:moveTo>
                  <a:pt x="2231209" y="0"/>
                </a:moveTo>
                <a:cubicBezTo>
                  <a:pt x="2273256" y="913"/>
                  <a:pt x="2309818" y="26468"/>
                  <a:pt x="2323529" y="65714"/>
                </a:cubicBezTo>
                <a:cubicBezTo>
                  <a:pt x="2386599" y="243690"/>
                  <a:pt x="2645276" y="615156"/>
                  <a:pt x="2945086" y="1045036"/>
                </a:cubicBezTo>
                <a:cubicBezTo>
                  <a:pt x="3584925" y="1962294"/>
                  <a:pt x="4460590" y="3219987"/>
                  <a:pt x="4460590" y="4039587"/>
                </a:cubicBezTo>
                <a:cubicBezTo>
                  <a:pt x="4460590" y="4806821"/>
                  <a:pt x="4069974" y="5484925"/>
                  <a:pt x="3476642" y="5885610"/>
                </a:cubicBezTo>
                <a:lnTo>
                  <a:pt x="3439782" y="5907998"/>
                </a:lnTo>
                <a:lnTo>
                  <a:pt x="1020808" y="5907998"/>
                </a:lnTo>
                <a:lnTo>
                  <a:pt x="983949" y="5885610"/>
                </a:lnTo>
                <a:cubicBezTo>
                  <a:pt x="390616" y="5484925"/>
                  <a:pt x="0" y="4806821"/>
                  <a:pt x="0" y="4039587"/>
                </a:cubicBezTo>
                <a:cubicBezTo>
                  <a:pt x="0" y="3206297"/>
                  <a:pt x="892118" y="1926699"/>
                  <a:pt x="1543840" y="992099"/>
                </a:cubicBezTo>
                <a:cubicBezTo>
                  <a:pt x="1828111" y="584125"/>
                  <a:pt x="2073992" y="231825"/>
                  <a:pt x="2137976" y="63889"/>
                </a:cubicBezTo>
                <a:cubicBezTo>
                  <a:pt x="2152601" y="24643"/>
                  <a:pt x="2192820" y="913"/>
                  <a:pt x="2231209" y="0"/>
                </a:cubicBezTo>
                <a:close/>
              </a:path>
            </a:pathLst>
          </a:custGeom>
          <a:gradFill>
            <a:gsLst>
              <a:gs pos="0">
                <a:schemeClr val="accent2">
                  <a:lumMod val="75000"/>
                  <a:alpha val="0"/>
                </a:schemeClr>
              </a:gs>
              <a:gs pos="100000">
                <a:schemeClr val="accent2">
                  <a:lumMod val="75000"/>
                  <a:alpha val="2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4571220" y="2161257"/>
            <a:ext cx="3049560" cy="4284244"/>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Lst>
            <a:ahLst/>
            <a:cxnLst/>
            <a:rect l="0" t="0" r="r" b="b"/>
            <a:pathLst>
              <a:path w="4880" h="6866">
                <a:moveTo>
                  <a:pt x="3222" y="1145"/>
                </a:moveTo>
                <a:cubicBezTo>
                  <a:pt x="2894" y="674"/>
                  <a:pt x="2611" y="267"/>
                  <a:pt x="2542" y="72"/>
                </a:cubicBezTo>
                <a:cubicBezTo>
                  <a:pt x="2527" y="29"/>
                  <a:pt x="2487" y="1"/>
                  <a:pt x="2441" y="0"/>
                </a:cubicBezTo>
                <a:cubicBezTo>
                  <a:pt x="2399" y="1"/>
                  <a:pt x="2355" y="27"/>
                  <a:pt x="2339" y="70"/>
                </a:cubicBezTo>
                <a:cubicBezTo>
                  <a:pt x="2269" y="254"/>
                  <a:pt x="2000" y="640"/>
                  <a:pt x="1689" y="1087"/>
                </a:cubicBezTo>
                <a:cubicBezTo>
                  <a:pt x="976" y="2111"/>
                  <a:pt x="0" y="3513"/>
                  <a:pt x="0" y="4426"/>
                </a:cubicBezTo>
                <a:cubicBezTo>
                  <a:pt x="0" y="5771"/>
                  <a:pt x="1094" y="6866"/>
                  <a:pt x="2440" y="6866"/>
                </a:cubicBezTo>
                <a:cubicBezTo>
                  <a:pt x="3786" y="6866"/>
                  <a:pt x="4880" y="5771"/>
                  <a:pt x="4880" y="4426"/>
                </a:cubicBezTo>
                <a:cubicBezTo>
                  <a:pt x="4880" y="3528"/>
                  <a:pt x="3922" y="2150"/>
                  <a:pt x="3222" y="1145"/>
                </a:cubicBezTo>
                <a:close/>
              </a:path>
            </a:pathLst>
          </a:custGeom>
          <a:gradFill>
            <a:gsLst>
              <a:gs pos="0">
                <a:schemeClr val="accent2">
                  <a:lumMod val="75000"/>
                  <a:alpha val="5000"/>
                </a:schemeClr>
              </a:gs>
              <a:gs pos="100000">
                <a:schemeClr val="bg1">
                  <a:alpha val="65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2186940" y="2980387"/>
            <a:ext cx="7809115" cy="974393"/>
          </a:xfrm>
          <a:prstGeom prst="rect">
            <a:avLst/>
          </a:prstGeom>
          <a:noFill/>
          <a:ln>
            <a:noFill/>
          </a:ln>
        </p:spPr>
        <p:txBody>
          <a:bodyPr vert="horz" wrap="square" lIns="0" tIns="0" rIns="0" bIns="0" rtlCol="0" anchor="t"/>
          <a:lstStyle/>
          <a:p>
            <a:pPr algn="ctr"/>
            <a:r>
              <a:rPr lang="ja-JP" altLang="en-US" sz="6600" b="1" dirty="0">
                <a:solidFill>
                  <a:schemeClr val="accent1"/>
                </a:solidFill>
                <a:latin typeface="Meiryo UI" panose="020B0604030504040204" pitchFamily="50" charset="-128"/>
                <a:ea typeface="Meiryo UI" panose="020B0604030504040204" pitchFamily="50" charset="-128"/>
              </a:rPr>
              <a:t>具体的な取り組み</a:t>
            </a:r>
            <a:endParaRPr lang="ja-JP" altLang="ja-JP" sz="6600" dirty="0">
              <a:solidFill>
                <a:schemeClr val="accent1"/>
              </a:solidFill>
              <a:latin typeface="Meiryo UI" panose="020B0604030504040204" pitchFamily="50" charset="-128"/>
              <a:ea typeface="Meiryo UI" panose="020B0604030504040204" pitchFamily="50"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7FB28C2-51C6-4612-99E2-1CBFC3F07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8" y="0"/>
            <a:ext cx="12208407" cy="6890018"/>
          </a:xfrm>
          <a:prstGeom prst="rect">
            <a:avLst/>
          </a:prstGeom>
        </p:spPr>
      </p:pic>
      <p:grpSp>
        <p:nvGrpSpPr>
          <p:cNvPr id="12" name="グループ化 11">
            <a:extLst>
              <a:ext uri="{FF2B5EF4-FFF2-40B4-BE49-F238E27FC236}">
                <a16:creationId xmlns:a16="http://schemas.microsoft.com/office/drawing/2014/main" id="{F8A3E0E3-0E32-4143-B06C-A34EF268BFB9}"/>
              </a:ext>
            </a:extLst>
          </p:cNvPr>
          <p:cNvGrpSpPr/>
          <p:nvPr/>
        </p:nvGrpSpPr>
        <p:grpSpPr>
          <a:xfrm>
            <a:off x="1655883" y="587992"/>
            <a:ext cx="8574928" cy="972553"/>
            <a:chOff x="1590569" y="2342147"/>
            <a:chExt cx="8574928" cy="972553"/>
          </a:xfrm>
        </p:grpSpPr>
        <p:sp>
          <p:nvSpPr>
            <p:cNvPr id="2" name="标题 1"/>
            <p:cNvSpPr txBox="1"/>
            <p:nvPr/>
          </p:nvSpPr>
          <p:spPr>
            <a:xfrm>
              <a:off x="1590569" y="2342148"/>
              <a:ext cx="1692967" cy="887854"/>
            </a:xfrm>
            <a:prstGeom prst="round2Diag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sz="3600">
                <a:latin typeface="Meiryo UI" panose="020B0604030504040204" pitchFamily="50" charset="-128"/>
                <a:ea typeface="Meiryo UI" panose="020B0604030504040204" pitchFamily="50" charset="-128"/>
              </a:endParaRPr>
            </a:p>
          </p:txBody>
        </p:sp>
        <p:sp>
          <p:nvSpPr>
            <p:cNvPr id="3" name="标题 1"/>
            <p:cNvSpPr txBox="1"/>
            <p:nvPr/>
          </p:nvSpPr>
          <p:spPr>
            <a:xfrm flipH="1">
              <a:off x="3443434" y="2342147"/>
              <a:ext cx="6722063" cy="972553"/>
            </a:xfrm>
            <a:prstGeom prst="round2Diag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sz="3600">
                <a:latin typeface="Meiryo UI" panose="020B0604030504040204" pitchFamily="50" charset="-128"/>
                <a:ea typeface="Meiryo UI" panose="020B0604030504040204" pitchFamily="50" charset="-128"/>
              </a:endParaRPr>
            </a:p>
          </p:txBody>
        </p:sp>
        <p:sp>
          <p:nvSpPr>
            <p:cNvPr id="4" name="标题 1"/>
            <p:cNvSpPr txBox="1"/>
            <p:nvPr/>
          </p:nvSpPr>
          <p:spPr>
            <a:xfrm>
              <a:off x="3630751" y="2452586"/>
              <a:ext cx="6347428" cy="672858"/>
            </a:xfrm>
            <a:prstGeom prst="rect">
              <a:avLst/>
            </a:prstGeom>
            <a:noFill/>
            <a:ln cap="sq">
              <a:noFill/>
            </a:ln>
          </p:spPr>
          <p:txBody>
            <a:bodyPr vert="horz" wrap="square" lIns="0" tIns="0" rIns="0" bIns="0" rtlCol="0" anchor="ctr"/>
            <a:lstStyle/>
            <a:p>
              <a:pPr>
                <a:lnSpc>
                  <a:spcPct val="150000"/>
                </a:lnSpc>
              </a:pPr>
              <a:r>
                <a:rPr lang="ja-JP" altLang="ja-JP" sz="3600" b="1" dirty="0">
                  <a:solidFill>
                    <a:schemeClr val="bg1"/>
                  </a:solidFill>
                  <a:latin typeface="Meiryo UI" panose="020B0604030504040204" pitchFamily="50" charset="-128"/>
                  <a:ea typeface="Meiryo UI" panose="020B0604030504040204" pitchFamily="50" charset="-128"/>
                </a:rPr>
                <a:t>藻場の再生</a:t>
              </a:r>
              <a:r>
                <a:rPr lang="ja-JP" altLang="en-US" sz="3600" b="1" dirty="0">
                  <a:solidFill>
                    <a:schemeClr val="bg1"/>
                  </a:solidFill>
                  <a:latin typeface="Meiryo UI" panose="020B0604030504040204" pitchFamily="50" charset="-128"/>
                  <a:ea typeface="Meiryo UI" panose="020B0604030504040204" pitchFamily="50" charset="-128"/>
                </a:rPr>
                <a:t>、</a:t>
              </a:r>
              <a:r>
                <a:rPr lang="ja-JP" altLang="ja-JP" sz="3600" b="1" dirty="0">
                  <a:solidFill>
                    <a:schemeClr val="bg1"/>
                  </a:solidFill>
                  <a:latin typeface="Meiryo UI" panose="020B0604030504040204" pitchFamily="50" charset="-128"/>
                  <a:ea typeface="Meiryo UI" panose="020B0604030504040204" pitchFamily="50" charset="-128"/>
                </a:rPr>
                <a:t>海底耕</a:t>
              </a:r>
              <a:r>
                <a:rPr lang="ja-JP" altLang="ja-JP" sz="3600" b="1" dirty="0" err="1">
                  <a:solidFill>
                    <a:schemeClr val="bg1"/>
                  </a:solidFill>
                  <a:latin typeface="Meiryo UI" panose="020B0604030504040204" pitchFamily="50" charset="-128"/>
                  <a:ea typeface="Meiryo UI" panose="020B0604030504040204" pitchFamily="50" charset="-128"/>
                </a:rPr>
                <a:t>うん</a:t>
              </a:r>
              <a:endParaRPr lang="ja-JP" altLang="ja-JP" sz="3600" b="1" dirty="0">
                <a:solidFill>
                  <a:schemeClr val="bg1"/>
                </a:solidFill>
                <a:latin typeface="Meiryo UI" panose="020B0604030504040204" pitchFamily="50" charset="-128"/>
                <a:ea typeface="Meiryo UI" panose="020B0604030504040204" pitchFamily="50" charset="-128"/>
              </a:endParaRPr>
            </a:p>
          </p:txBody>
        </p:sp>
        <p:sp>
          <p:nvSpPr>
            <p:cNvPr id="7" name="标题 1"/>
            <p:cNvSpPr txBox="1"/>
            <p:nvPr/>
          </p:nvSpPr>
          <p:spPr>
            <a:xfrm>
              <a:off x="1740732" y="2502909"/>
              <a:ext cx="1339729" cy="544319"/>
            </a:xfrm>
            <a:prstGeom prst="rect">
              <a:avLst/>
            </a:prstGeom>
            <a:noFill/>
            <a:ln cap="sq">
              <a:noFill/>
            </a:ln>
          </p:spPr>
          <p:txBody>
            <a:bodyPr vert="horz" wrap="square" lIns="0" tIns="0" rIns="0" bIns="0" rtlCol="0" anchor="t"/>
            <a:lstStyle/>
            <a:p>
              <a:pPr algn="ctr">
                <a:lnSpc>
                  <a:spcPct val="130000"/>
                </a:lnSpc>
              </a:pPr>
              <a:r>
                <a:rPr kumimoji="1" lang="en-US" altLang="zh-CN" sz="3600" b="1" dirty="0">
                  <a:ln w="15875">
                    <a:solidFill>
                      <a:srgbClr val="3860F4">
                        <a:alpha val="100000"/>
                      </a:srgbClr>
                    </a:solidFill>
                  </a:ln>
                  <a:solidFill>
                    <a:srgbClr val="002FA7">
                      <a:alpha val="100000"/>
                    </a:srgbClr>
                  </a:solidFill>
                  <a:latin typeface="Meiryo UI" panose="020B0604030504040204" pitchFamily="50" charset="-128"/>
                  <a:ea typeface="Meiryo UI" panose="020B0604030504040204" pitchFamily="50" charset="-128"/>
                  <a:cs typeface="Source Han Sans"/>
                </a:rPr>
                <a:t>01</a:t>
              </a:r>
              <a:endParaRPr kumimoji="1" lang="zh-CN" altLang="en-US" sz="3600" b="1" dirty="0">
                <a:latin typeface="Meiryo UI" panose="020B0604030504040204" pitchFamily="50" charset="-128"/>
                <a:ea typeface="Meiryo UI" panose="020B0604030504040204" pitchFamily="50" charset="-128"/>
              </a:endParaRPr>
            </a:p>
          </p:txBody>
        </p:sp>
      </p:grpSp>
      <p:grpSp>
        <p:nvGrpSpPr>
          <p:cNvPr id="14" name="グループ化 13">
            <a:extLst>
              <a:ext uri="{FF2B5EF4-FFF2-40B4-BE49-F238E27FC236}">
                <a16:creationId xmlns:a16="http://schemas.microsoft.com/office/drawing/2014/main" id="{AB513DAB-C39C-4830-A9ED-DEFE3C4E9CA0}"/>
              </a:ext>
            </a:extLst>
          </p:cNvPr>
          <p:cNvGrpSpPr/>
          <p:nvPr/>
        </p:nvGrpSpPr>
        <p:grpSpPr>
          <a:xfrm>
            <a:off x="1655883" y="1888058"/>
            <a:ext cx="8574928" cy="972553"/>
            <a:chOff x="1590569" y="2342147"/>
            <a:chExt cx="8574928" cy="972553"/>
          </a:xfrm>
        </p:grpSpPr>
        <p:sp>
          <p:nvSpPr>
            <p:cNvPr id="15" name="标题 1">
              <a:extLst>
                <a:ext uri="{FF2B5EF4-FFF2-40B4-BE49-F238E27FC236}">
                  <a16:creationId xmlns:a16="http://schemas.microsoft.com/office/drawing/2014/main" id="{8B4022AE-451F-4AFC-A0DB-EBA09F61BB9E}"/>
                </a:ext>
              </a:extLst>
            </p:cNvPr>
            <p:cNvSpPr txBox="1"/>
            <p:nvPr/>
          </p:nvSpPr>
          <p:spPr>
            <a:xfrm>
              <a:off x="1590569" y="2342148"/>
              <a:ext cx="1692967" cy="887854"/>
            </a:xfrm>
            <a:prstGeom prst="round2Diag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sz="3600">
                <a:latin typeface="Meiryo UI" panose="020B0604030504040204" pitchFamily="50" charset="-128"/>
                <a:ea typeface="Meiryo UI" panose="020B0604030504040204" pitchFamily="50" charset="-128"/>
              </a:endParaRPr>
            </a:p>
          </p:txBody>
        </p:sp>
        <p:sp>
          <p:nvSpPr>
            <p:cNvPr id="16" name="标题 1">
              <a:extLst>
                <a:ext uri="{FF2B5EF4-FFF2-40B4-BE49-F238E27FC236}">
                  <a16:creationId xmlns:a16="http://schemas.microsoft.com/office/drawing/2014/main" id="{11A67E26-C80E-4C47-90A7-700C3A5CF08E}"/>
                </a:ext>
              </a:extLst>
            </p:cNvPr>
            <p:cNvSpPr txBox="1"/>
            <p:nvPr/>
          </p:nvSpPr>
          <p:spPr>
            <a:xfrm flipH="1">
              <a:off x="3443434" y="2342147"/>
              <a:ext cx="6722063" cy="972553"/>
            </a:xfrm>
            <a:prstGeom prst="round2Diag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sz="3600">
                <a:latin typeface="Meiryo UI" panose="020B0604030504040204" pitchFamily="50" charset="-128"/>
                <a:ea typeface="Meiryo UI" panose="020B0604030504040204" pitchFamily="50" charset="-128"/>
              </a:endParaRPr>
            </a:p>
          </p:txBody>
        </p:sp>
        <p:sp>
          <p:nvSpPr>
            <p:cNvPr id="17" name="标题 1">
              <a:extLst>
                <a:ext uri="{FF2B5EF4-FFF2-40B4-BE49-F238E27FC236}">
                  <a16:creationId xmlns:a16="http://schemas.microsoft.com/office/drawing/2014/main" id="{288A87DE-3037-4446-98EF-48344884EBDE}"/>
                </a:ext>
              </a:extLst>
            </p:cNvPr>
            <p:cNvSpPr txBox="1"/>
            <p:nvPr/>
          </p:nvSpPr>
          <p:spPr>
            <a:xfrm>
              <a:off x="3630751" y="2452586"/>
              <a:ext cx="6347428" cy="672858"/>
            </a:xfrm>
            <a:prstGeom prst="rect">
              <a:avLst/>
            </a:prstGeom>
            <a:noFill/>
            <a:ln cap="sq">
              <a:noFill/>
            </a:ln>
          </p:spPr>
          <p:txBody>
            <a:bodyPr vert="horz" wrap="square" lIns="0" tIns="0" rIns="0" bIns="0" rtlCol="0" anchor="ctr"/>
            <a:lstStyle/>
            <a:p>
              <a:pPr>
                <a:lnSpc>
                  <a:spcPct val="150000"/>
                </a:lnSpc>
              </a:pPr>
              <a:r>
                <a:rPr lang="ja-JP" altLang="ja-JP" sz="3600" b="1" dirty="0">
                  <a:solidFill>
                    <a:schemeClr val="bg1"/>
                  </a:solidFill>
                  <a:latin typeface="Meiryo UI" panose="020B0604030504040204" pitchFamily="50" charset="-128"/>
                  <a:ea typeface="Meiryo UI" panose="020B0604030504040204" pitchFamily="50" charset="-128"/>
                </a:rPr>
                <a:t>食害生物の駆除</a:t>
              </a:r>
              <a:endParaRPr kumimoji="1" lang="zh-CN" altLang="en-US" sz="3600" dirty="0">
                <a:solidFill>
                  <a:schemeClr val="bg1"/>
                </a:solidFill>
                <a:latin typeface="Meiryo UI" panose="020B0604030504040204" pitchFamily="50" charset="-128"/>
                <a:ea typeface="Meiryo UI" panose="020B0604030504040204" pitchFamily="50" charset="-128"/>
              </a:endParaRPr>
            </a:p>
          </p:txBody>
        </p:sp>
      </p:grpSp>
      <p:grpSp>
        <p:nvGrpSpPr>
          <p:cNvPr id="19" name="グループ化 18">
            <a:extLst>
              <a:ext uri="{FF2B5EF4-FFF2-40B4-BE49-F238E27FC236}">
                <a16:creationId xmlns:a16="http://schemas.microsoft.com/office/drawing/2014/main" id="{0A6C8861-560C-4E63-A137-B7C796844659}"/>
              </a:ext>
            </a:extLst>
          </p:cNvPr>
          <p:cNvGrpSpPr/>
          <p:nvPr/>
        </p:nvGrpSpPr>
        <p:grpSpPr>
          <a:xfrm>
            <a:off x="1655883" y="3188124"/>
            <a:ext cx="8574928" cy="972553"/>
            <a:chOff x="1590569" y="2342147"/>
            <a:chExt cx="8574928" cy="972553"/>
          </a:xfrm>
        </p:grpSpPr>
        <p:sp>
          <p:nvSpPr>
            <p:cNvPr id="20" name="标题 1">
              <a:extLst>
                <a:ext uri="{FF2B5EF4-FFF2-40B4-BE49-F238E27FC236}">
                  <a16:creationId xmlns:a16="http://schemas.microsoft.com/office/drawing/2014/main" id="{D5D8294B-B07F-452F-BBD9-CEF5B6EC58B2}"/>
                </a:ext>
              </a:extLst>
            </p:cNvPr>
            <p:cNvSpPr txBox="1"/>
            <p:nvPr/>
          </p:nvSpPr>
          <p:spPr>
            <a:xfrm>
              <a:off x="1590569" y="2342148"/>
              <a:ext cx="1692967" cy="887854"/>
            </a:xfrm>
            <a:prstGeom prst="round2Diag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sz="3600">
                <a:latin typeface="Meiryo UI" panose="020B0604030504040204" pitchFamily="50" charset="-128"/>
                <a:ea typeface="Meiryo UI" panose="020B0604030504040204" pitchFamily="50" charset="-128"/>
              </a:endParaRPr>
            </a:p>
          </p:txBody>
        </p:sp>
        <p:sp>
          <p:nvSpPr>
            <p:cNvPr id="21" name="标题 1">
              <a:extLst>
                <a:ext uri="{FF2B5EF4-FFF2-40B4-BE49-F238E27FC236}">
                  <a16:creationId xmlns:a16="http://schemas.microsoft.com/office/drawing/2014/main" id="{63F64D8C-8448-4EBB-BF10-F719E1CE7CA7}"/>
                </a:ext>
              </a:extLst>
            </p:cNvPr>
            <p:cNvSpPr txBox="1"/>
            <p:nvPr/>
          </p:nvSpPr>
          <p:spPr>
            <a:xfrm flipH="1">
              <a:off x="3443434" y="2342147"/>
              <a:ext cx="6722063" cy="972553"/>
            </a:xfrm>
            <a:prstGeom prst="round2Diag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sz="3600">
                <a:latin typeface="Meiryo UI" panose="020B0604030504040204" pitchFamily="50" charset="-128"/>
                <a:ea typeface="Meiryo UI" panose="020B0604030504040204" pitchFamily="50" charset="-128"/>
              </a:endParaRPr>
            </a:p>
          </p:txBody>
        </p:sp>
        <p:sp>
          <p:nvSpPr>
            <p:cNvPr id="22" name="标题 1">
              <a:extLst>
                <a:ext uri="{FF2B5EF4-FFF2-40B4-BE49-F238E27FC236}">
                  <a16:creationId xmlns:a16="http://schemas.microsoft.com/office/drawing/2014/main" id="{5269580E-9762-4560-8664-32DA8D54ECC4}"/>
                </a:ext>
              </a:extLst>
            </p:cNvPr>
            <p:cNvSpPr txBox="1"/>
            <p:nvPr/>
          </p:nvSpPr>
          <p:spPr>
            <a:xfrm>
              <a:off x="3630751" y="2452586"/>
              <a:ext cx="6347428" cy="672858"/>
            </a:xfrm>
            <a:prstGeom prst="rect">
              <a:avLst/>
            </a:prstGeom>
            <a:noFill/>
            <a:ln cap="sq">
              <a:noFill/>
            </a:ln>
          </p:spPr>
          <p:txBody>
            <a:bodyPr vert="horz" wrap="square" lIns="0" tIns="0" rIns="0" bIns="0" rtlCol="0" anchor="ctr"/>
            <a:lstStyle/>
            <a:p>
              <a:pPr>
                <a:lnSpc>
                  <a:spcPct val="150000"/>
                </a:lnSpc>
              </a:pPr>
              <a:r>
                <a:rPr lang="ja-JP" altLang="ja-JP" sz="3600" b="1" dirty="0">
                  <a:solidFill>
                    <a:schemeClr val="bg1"/>
                  </a:solidFill>
                  <a:latin typeface="Meiryo UI" panose="020B0604030504040204" pitchFamily="50" charset="-128"/>
                  <a:ea typeface="Meiryo UI" panose="020B0604030504040204" pitchFamily="50" charset="-128"/>
                </a:rPr>
                <a:t>市民・漁業者・研究者との連携</a:t>
              </a:r>
              <a:endParaRPr kumimoji="1" lang="zh-CN" altLang="en-US" sz="3600" dirty="0">
                <a:solidFill>
                  <a:schemeClr val="bg1"/>
                </a:solidFill>
                <a:latin typeface="Meiryo UI" panose="020B0604030504040204" pitchFamily="50" charset="-128"/>
                <a:ea typeface="Meiryo UI" panose="020B0604030504040204" pitchFamily="50" charset="-128"/>
              </a:endParaRPr>
            </a:p>
          </p:txBody>
        </p:sp>
      </p:grpSp>
      <p:grpSp>
        <p:nvGrpSpPr>
          <p:cNvPr id="24" name="グループ化 23">
            <a:extLst>
              <a:ext uri="{FF2B5EF4-FFF2-40B4-BE49-F238E27FC236}">
                <a16:creationId xmlns:a16="http://schemas.microsoft.com/office/drawing/2014/main" id="{F5ADB2A8-33C5-41F5-9416-30646FE8D8B9}"/>
              </a:ext>
            </a:extLst>
          </p:cNvPr>
          <p:cNvGrpSpPr/>
          <p:nvPr/>
        </p:nvGrpSpPr>
        <p:grpSpPr>
          <a:xfrm>
            <a:off x="1655883" y="4673253"/>
            <a:ext cx="8574928" cy="972553"/>
            <a:chOff x="1590569" y="2342147"/>
            <a:chExt cx="8574928" cy="972553"/>
          </a:xfrm>
        </p:grpSpPr>
        <p:sp>
          <p:nvSpPr>
            <p:cNvPr id="25" name="标题 1">
              <a:extLst>
                <a:ext uri="{FF2B5EF4-FFF2-40B4-BE49-F238E27FC236}">
                  <a16:creationId xmlns:a16="http://schemas.microsoft.com/office/drawing/2014/main" id="{E8103FC0-98B3-4ED3-9B41-793C5FFC2C02}"/>
                </a:ext>
              </a:extLst>
            </p:cNvPr>
            <p:cNvSpPr txBox="1"/>
            <p:nvPr/>
          </p:nvSpPr>
          <p:spPr>
            <a:xfrm>
              <a:off x="1590569" y="2342148"/>
              <a:ext cx="1692967" cy="887854"/>
            </a:xfrm>
            <a:prstGeom prst="round2Diag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sz="3600">
                <a:latin typeface="Meiryo UI" panose="020B0604030504040204" pitchFamily="50" charset="-128"/>
                <a:ea typeface="Meiryo UI" panose="020B0604030504040204" pitchFamily="50" charset="-128"/>
              </a:endParaRPr>
            </a:p>
          </p:txBody>
        </p:sp>
        <p:sp>
          <p:nvSpPr>
            <p:cNvPr id="26" name="标题 1">
              <a:extLst>
                <a:ext uri="{FF2B5EF4-FFF2-40B4-BE49-F238E27FC236}">
                  <a16:creationId xmlns:a16="http://schemas.microsoft.com/office/drawing/2014/main" id="{723874F2-7377-4C3A-85C2-91489374C97B}"/>
                </a:ext>
              </a:extLst>
            </p:cNvPr>
            <p:cNvSpPr txBox="1"/>
            <p:nvPr/>
          </p:nvSpPr>
          <p:spPr>
            <a:xfrm flipH="1">
              <a:off x="3443434" y="2342147"/>
              <a:ext cx="6722063" cy="972553"/>
            </a:xfrm>
            <a:prstGeom prst="round2Diag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sz="3600">
                <a:latin typeface="Meiryo UI" panose="020B0604030504040204" pitchFamily="50" charset="-128"/>
                <a:ea typeface="Meiryo UI" panose="020B0604030504040204" pitchFamily="50" charset="-128"/>
              </a:endParaRPr>
            </a:p>
          </p:txBody>
        </p:sp>
        <p:sp>
          <p:nvSpPr>
            <p:cNvPr id="27" name="标题 1">
              <a:extLst>
                <a:ext uri="{FF2B5EF4-FFF2-40B4-BE49-F238E27FC236}">
                  <a16:creationId xmlns:a16="http://schemas.microsoft.com/office/drawing/2014/main" id="{E880774F-42C8-4EBE-9A40-22EF71CAEB21}"/>
                </a:ext>
              </a:extLst>
            </p:cNvPr>
            <p:cNvSpPr txBox="1"/>
            <p:nvPr/>
          </p:nvSpPr>
          <p:spPr>
            <a:xfrm>
              <a:off x="3630751" y="2452586"/>
              <a:ext cx="6347428" cy="672858"/>
            </a:xfrm>
            <a:prstGeom prst="rect">
              <a:avLst/>
            </a:prstGeom>
            <a:noFill/>
            <a:ln cap="sq">
              <a:noFill/>
            </a:ln>
          </p:spPr>
          <p:txBody>
            <a:bodyPr vert="horz" wrap="square" lIns="0" tIns="0" rIns="0" bIns="0" rtlCol="0" anchor="ctr"/>
            <a:lstStyle/>
            <a:p>
              <a:pPr algn="l">
                <a:lnSpc>
                  <a:spcPct val="150000"/>
                </a:lnSpc>
              </a:pPr>
              <a:endParaRPr kumimoji="1" lang="zh-CN" altLang="en-US" sz="3600" dirty="0">
                <a:latin typeface="Meiryo UI" panose="020B0604030504040204" pitchFamily="50" charset="-128"/>
                <a:ea typeface="Meiryo UI" panose="020B0604030504040204" pitchFamily="50" charset="-128"/>
              </a:endParaRPr>
            </a:p>
          </p:txBody>
        </p:sp>
        <p:sp>
          <p:nvSpPr>
            <p:cNvPr id="32" name="标题 1">
              <a:extLst>
                <a:ext uri="{FF2B5EF4-FFF2-40B4-BE49-F238E27FC236}">
                  <a16:creationId xmlns:a16="http://schemas.microsoft.com/office/drawing/2014/main" id="{F08A0FC2-484C-4EE6-8657-306E15000093}"/>
                </a:ext>
              </a:extLst>
            </p:cNvPr>
            <p:cNvSpPr txBox="1"/>
            <p:nvPr/>
          </p:nvSpPr>
          <p:spPr>
            <a:xfrm>
              <a:off x="3702489" y="2400041"/>
              <a:ext cx="6347428" cy="672858"/>
            </a:xfrm>
            <a:prstGeom prst="rect">
              <a:avLst/>
            </a:prstGeom>
            <a:noFill/>
            <a:ln cap="sq">
              <a:noFill/>
            </a:ln>
          </p:spPr>
          <p:txBody>
            <a:bodyPr vert="horz" wrap="square" lIns="0" tIns="0" rIns="0" bIns="0" rtlCol="0" anchor="ctr"/>
            <a:lstStyle/>
            <a:p>
              <a:pPr>
                <a:lnSpc>
                  <a:spcPct val="150000"/>
                </a:lnSpc>
              </a:pPr>
              <a:r>
                <a:rPr lang="ja-JP" altLang="ja-JP" sz="3600" b="1" dirty="0">
                  <a:solidFill>
                    <a:schemeClr val="bg1"/>
                  </a:solidFill>
                  <a:latin typeface="Meiryo UI" panose="020B0604030504040204" pitchFamily="50" charset="-128"/>
                  <a:ea typeface="Meiryo UI" panose="020B0604030504040204" pitchFamily="50" charset="-128"/>
                </a:rPr>
                <a:t>モニタリングとデータ収集</a:t>
              </a:r>
              <a:endParaRPr lang="ja-JP" altLang="ja-JP" sz="3600" dirty="0">
                <a:solidFill>
                  <a:schemeClr val="bg1"/>
                </a:solidFill>
                <a:latin typeface="Meiryo UI" panose="020B0604030504040204" pitchFamily="50" charset="-128"/>
                <a:ea typeface="Meiryo UI" panose="020B0604030504040204" pitchFamily="50" charset="-128"/>
              </a:endParaRPr>
            </a:p>
          </p:txBody>
        </p:sp>
      </p:grpSp>
      <p:sp>
        <p:nvSpPr>
          <p:cNvPr id="6" name="テキスト ボックス 5">
            <a:extLst>
              <a:ext uri="{FF2B5EF4-FFF2-40B4-BE49-F238E27FC236}">
                <a16:creationId xmlns:a16="http://schemas.microsoft.com/office/drawing/2014/main" id="{9A1FC672-F725-421D-A528-E50932645CBD}"/>
              </a:ext>
            </a:extLst>
          </p:cNvPr>
          <p:cNvSpPr txBox="1"/>
          <p:nvPr/>
        </p:nvSpPr>
        <p:spPr>
          <a:xfrm>
            <a:off x="2066822" y="2033044"/>
            <a:ext cx="1023723" cy="646331"/>
          </a:xfrm>
          <a:prstGeom prst="rect">
            <a:avLst/>
          </a:prstGeom>
          <a:noFill/>
        </p:spPr>
        <p:txBody>
          <a:bodyPr wrap="square" rtlCol="0">
            <a:spAutoFit/>
          </a:bodyPr>
          <a:lstStyle/>
          <a:p>
            <a:r>
              <a:rPr kumimoji="1" lang="en-US" altLang="ja-JP" sz="3600" b="1" dirty="0">
                <a:solidFill>
                  <a:srgbClr val="002FA7"/>
                </a:solidFill>
                <a:latin typeface="Meiryo UI" panose="020B0604030504040204" pitchFamily="50" charset="-128"/>
                <a:ea typeface="Meiryo UI" panose="020B0604030504040204" pitchFamily="50" charset="-128"/>
              </a:rPr>
              <a:t>02</a:t>
            </a:r>
            <a:endParaRPr kumimoji="1" lang="ja-JP" altLang="en-US" sz="3600" b="1" dirty="0">
              <a:solidFill>
                <a:srgbClr val="002FA7"/>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ADE461B8-4DCB-4815-9128-59DC95C90C3A}"/>
              </a:ext>
            </a:extLst>
          </p:cNvPr>
          <p:cNvSpPr txBox="1"/>
          <p:nvPr/>
        </p:nvSpPr>
        <p:spPr>
          <a:xfrm>
            <a:off x="2109367" y="3279293"/>
            <a:ext cx="1023723" cy="646331"/>
          </a:xfrm>
          <a:prstGeom prst="rect">
            <a:avLst/>
          </a:prstGeom>
          <a:noFill/>
        </p:spPr>
        <p:txBody>
          <a:bodyPr wrap="square" rtlCol="0">
            <a:spAutoFit/>
          </a:bodyPr>
          <a:lstStyle/>
          <a:p>
            <a:r>
              <a:rPr kumimoji="1" lang="en-US" altLang="ja-JP" sz="3600" b="1" dirty="0">
                <a:solidFill>
                  <a:srgbClr val="002FA7"/>
                </a:solidFill>
                <a:latin typeface="Meiryo UI" panose="020B0604030504040204" pitchFamily="50" charset="-128"/>
                <a:ea typeface="Meiryo UI" panose="020B0604030504040204" pitchFamily="50" charset="-128"/>
              </a:rPr>
              <a:t>03</a:t>
            </a:r>
            <a:endParaRPr kumimoji="1" lang="ja-JP" altLang="en-US" sz="3600" b="1" dirty="0">
              <a:solidFill>
                <a:srgbClr val="002FA7"/>
              </a:solidFill>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F3F1D44C-F135-41BD-B6E7-04C8ECE2653F}"/>
              </a:ext>
            </a:extLst>
          </p:cNvPr>
          <p:cNvSpPr txBox="1"/>
          <p:nvPr/>
        </p:nvSpPr>
        <p:spPr>
          <a:xfrm>
            <a:off x="2066822" y="4810219"/>
            <a:ext cx="1023723" cy="646331"/>
          </a:xfrm>
          <a:prstGeom prst="rect">
            <a:avLst/>
          </a:prstGeom>
          <a:noFill/>
        </p:spPr>
        <p:txBody>
          <a:bodyPr wrap="square" rtlCol="0">
            <a:spAutoFit/>
          </a:bodyPr>
          <a:lstStyle/>
          <a:p>
            <a:r>
              <a:rPr kumimoji="1" lang="en-US" altLang="ja-JP" sz="3600" b="1" dirty="0">
                <a:solidFill>
                  <a:srgbClr val="002FA7"/>
                </a:solidFill>
                <a:latin typeface="Meiryo UI" panose="020B0604030504040204" pitchFamily="50" charset="-128"/>
                <a:ea typeface="Meiryo UI" panose="020B0604030504040204" pitchFamily="50" charset="-128"/>
              </a:rPr>
              <a:t>04</a:t>
            </a:r>
            <a:endParaRPr kumimoji="1" lang="ja-JP" altLang="en-US" sz="3600" b="1" dirty="0">
              <a:solidFill>
                <a:srgbClr val="002FA7"/>
              </a:solidFill>
              <a:latin typeface="Meiryo UI" panose="020B0604030504040204" pitchFamily="50" charset="-128"/>
              <a:ea typeface="Meiryo UI" panose="020B0604030504040204"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par>
                                <p:cTn id="21" presetID="22" presetClass="entr" presetSubtype="8"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cTn>
                              </p:par>
                              <p:par>
                                <p:cTn id="29" presetID="22" presetClass="entr" presetSubtype="8"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custGeom>
            <a:avLst/>
            <a:gdLst>
              <a:gd name="connsiteX0" fmla="*/ 2666796 w 12192000"/>
              <a:gd name="connsiteY0" fmla="*/ 0 h 6858000"/>
              <a:gd name="connsiteX1" fmla="*/ 9503752 w 12192000"/>
              <a:gd name="connsiteY1" fmla="*/ 0 h 6858000"/>
              <a:gd name="connsiteX2" fmla="*/ 9627366 w 12192000"/>
              <a:gd name="connsiteY2" fmla="*/ 184435 h 6858000"/>
              <a:gd name="connsiteX3" fmla="*/ 12119241 w 12192000"/>
              <a:gd name="connsiteY3" fmla="*/ 4724001 h 6858000"/>
              <a:gd name="connsiteX4" fmla="*/ 12192000 w 12192000"/>
              <a:gd name="connsiteY4" fmla="*/ 4928565 h 6858000"/>
              <a:gd name="connsiteX5" fmla="*/ 12192000 w 12192000"/>
              <a:gd name="connsiteY5" fmla="*/ 6858000 h 6858000"/>
              <a:gd name="connsiteX6" fmla="*/ 0 w 12192000"/>
              <a:gd name="connsiteY6" fmla="*/ 6858000 h 6858000"/>
              <a:gd name="connsiteX7" fmla="*/ 0 w 12192000"/>
              <a:gd name="connsiteY7" fmla="*/ 4917048 h 6858000"/>
              <a:gd name="connsiteX8" fmla="*/ 80728 w 12192000"/>
              <a:gd name="connsiteY8" fmla="*/ 4690441 h 6858000"/>
              <a:gd name="connsiteX9" fmla="*/ 2619259 w 12192000"/>
              <a:gd name="connsiteY9" fmla="*/ 70894 h 6858000"/>
            </a:gdLst>
            <a:ahLst/>
            <a:cxnLst/>
            <a:rect l="l" t="t" r="r" b="b"/>
            <a:pathLst>
              <a:path w="12192000" h="6858000">
                <a:moveTo>
                  <a:pt x="2666796" y="0"/>
                </a:moveTo>
                <a:lnTo>
                  <a:pt x="9503752" y="0"/>
                </a:lnTo>
                <a:lnTo>
                  <a:pt x="9627366" y="184435"/>
                </a:lnTo>
                <a:cubicBezTo>
                  <a:pt x="10622266" y="1686025"/>
                  <a:pt x="11586778" y="3292992"/>
                  <a:pt x="12119241" y="4724001"/>
                </a:cubicBezTo>
                <a:lnTo>
                  <a:pt x="12192000" y="4928565"/>
                </a:lnTo>
                <a:lnTo>
                  <a:pt x="12192000" y="6858000"/>
                </a:lnTo>
                <a:lnTo>
                  <a:pt x="0" y="6858000"/>
                </a:lnTo>
                <a:lnTo>
                  <a:pt x="0" y="4917048"/>
                </a:lnTo>
                <a:lnTo>
                  <a:pt x="80728" y="4690441"/>
                </a:lnTo>
                <a:cubicBezTo>
                  <a:pt x="623183" y="3234861"/>
                  <a:pt x="1605779" y="1599694"/>
                  <a:pt x="2619259" y="70894"/>
                </a:cubicBezTo>
                <a:close/>
              </a:path>
            </a:pathLst>
          </a:custGeom>
          <a:gradFill>
            <a:gsLst>
              <a:gs pos="0">
                <a:schemeClr val="accent2">
                  <a:lumMod val="75000"/>
                  <a:alpha val="0"/>
                </a:schemeClr>
              </a:gs>
              <a:gs pos="100000">
                <a:schemeClr val="accent2">
                  <a:lumMod val="75000"/>
                  <a:alpha val="1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2104047" y="0"/>
            <a:ext cx="7983906" cy="6858000"/>
          </a:xfrm>
          <a:custGeom>
            <a:avLst/>
            <a:gdLst>
              <a:gd name="connsiteX0" fmla="*/ 2937914 w 7983906"/>
              <a:gd name="connsiteY0" fmla="*/ 0 h 6858000"/>
              <a:gd name="connsiteX1" fmla="*/ 5030930 w 7983906"/>
              <a:gd name="connsiteY1" fmla="*/ 0 h 6858000"/>
              <a:gd name="connsiteX2" fmla="*/ 5074099 w 7983906"/>
              <a:gd name="connsiteY2" fmla="*/ 62417 h 6858000"/>
              <a:gd name="connsiteX3" fmla="*/ 5271341 w 7983906"/>
              <a:gd name="connsiteY3" fmla="*/ 345581 h 6858000"/>
              <a:gd name="connsiteX4" fmla="*/ 7983906 w 7983906"/>
              <a:gd name="connsiteY4" fmla="*/ 5705459 h 6858000"/>
              <a:gd name="connsiteX5" fmla="*/ 7858069 w 7983906"/>
              <a:gd name="connsiteY5" fmla="*/ 6700222 h 6858000"/>
              <a:gd name="connsiteX6" fmla="*/ 7813110 w 7983906"/>
              <a:gd name="connsiteY6" fmla="*/ 6858000 h 6858000"/>
              <a:gd name="connsiteX7" fmla="*/ 170797 w 7983906"/>
              <a:gd name="connsiteY7" fmla="*/ 6858000 h 6858000"/>
              <a:gd name="connsiteX8" fmla="*/ 125837 w 7983906"/>
              <a:gd name="connsiteY8" fmla="*/ 6700222 h 6858000"/>
              <a:gd name="connsiteX9" fmla="*/ 0 w 7983906"/>
              <a:gd name="connsiteY9" fmla="*/ 5705459 h 6858000"/>
              <a:gd name="connsiteX10" fmla="*/ 2763282 w 7983906"/>
              <a:gd name="connsiteY10" fmla="*/ 250831 h 6858000"/>
            </a:gdLst>
            <a:ahLst/>
            <a:cxnLst/>
            <a:rect l="l" t="t" r="r" b="b"/>
            <a:pathLst>
              <a:path w="7983906" h="6858000">
                <a:moveTo>
                  <a:pt x="2937914" y="0"/>
                </a:moveTo>
                <a:lnTo>
                  <a:pt x="5030930" y="0"/>
                </a:lnTo>
                <a:lnTo>
                  <a:pt x="5074099" y="62417"/>
                </a:lnTo>
                <a:cubicBezTo>
                  <a:pt x="5138336" y="154857"/>
                  <a:pt x="5204263" y="249402"/>
                  <a:pt x="5271341" y="345581"/>
                </a:cubicBezTo>
                <a:cubicBezTo>
                  <a:pt x="6416573" y="1987360"/>
                  <a:pt x="7983906" y="4238476"/>
                  <a:pt x="7983906" y="5705459"/>
                </a:cubicBezTo>
                <a:cubicBezTo>
                  <a:pt x="7983906" y="6048773"/>
                  <a:pt x="7940209" y="6382116"/>
                  <a:pt x="7858069" y="6700222"/>
                </a:cubicBezTo>
                <a:lnTo>
                  <a:pt x="7813110" y="6858000"/>
                </a:lnTo>
                <a:lnTo>
                  <a:pt x="170797" y="6858000"/>
                </a:lnTo>
                <a:lnTo>
                  <a:pt x="125837" y="6700222"/>
                </a:lnTo>
                <a:cubicBezTo>
                  <a:pt x="43698" y="6382116"/>
                  <a:pt x="0" y="6048773"/>
                  <a:pt x="0" y="5705459"/>
                </a:cubicBezTo>
                <a:cubicBezTo>
                  <a:pt x="0" y="4213972"/>
                  <a:pt x="1596782" y="1923649"/>
                  <a:pt x="2763282" y="250831"/>
                </a:cubicBezTo>
                <a:close/>
              </a:path>
            </a:pathLst>
          </a:custGeom>
          <a:gradFill>
            <a:gsLst>
              <a:gs pos="0">
                <a:schemeClr val="accent2">
                  <a:lumMod val="75000"/>
                  <a:alpha val="0"/>
                </a:schemeClr>
              </a:gs>
              <a:gs pos="100000">
                <a:schemeClr val="accent2">
                  <a:lumMod val="75000"/>
                  <a:alpha val="1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a:extLst>
              <a:ext uri="{FF2B5EF4-FFF2-40B4-BE49-F238E27FC236}">
                <a16:creationId xmlns:a16="http://schemas.microsoft.com/office/drawing/2014/main" id="{0A3CFBC8-1401-4626-80F6-7EF442A750B5}"/>
              </a:ext>
            </a:extLst>
          </p:cNvPr>
          <p:cNvSpPr txBox="1"/>
          <p:nvPr/>
        </p:nvSpPr>
        <p:spPr>
          <a:xfrm>
            <a:off x="4571220" y="2161257"/>
            <a:ext cx="3049560" cy="4284244"/>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Lst>
            <a:ahLst/>
            <a:cxnLst/>
            <a:rect l="0" t="0" r="r" b="b"/>
            <a:pathLst>
              <a:path w="4880" h="6866">
                <a:moveTo>
                  <a:pt x="3222" y="1145"/>
                </a:moveTo>
                <a:cubicBezTo>
                  <a:pt x="2894" y="674"/>
                  <a:pt x="2611" y="267"/>
                  <a:pt x="2542" y="72"/>
                </a:cubicBezTo>
                <a:cubicBezTo>
                  <a:pt x="2527" y="29"/>
                  <a:pt x="2487" y="1"/>
                  <a:pt x="2441" y="0"/>
                </a:cubicBezTo>
                <a:cubicBezTo>
                  <a:pt x="2399" y="1"/>
                  <a:pt x="2355" y="27"/>
                  <a:pt x="2339" y="70"/>
                </a:cubicBezTo>
                <a:cubicBezTo>
                  <a:pt x="2269" y="254"/>
                  <a:pt x="2000" y="640"/>
                  <a:pt x="1689" y="1087"/>
                </a:cubicBezTo>
                <a:cubicBezTo>
                  <a:pt x="976" y="2111"/>
                  <a:pt x="0" y="3513"/>
                  <a:pt x="0" y="4426"/>
                </a:cubicBezTo>
                <a:cubicBezTo>
                  <a:pt x="0" y="5771"/>
                  <a:pt x="1094" y="6866"/>
                  <a:pt x="2440" y="6866"/>
                </a:cubicBezTo>
                <a:cubicBezTo>
                  <a:pt x="3786" y="6866"/>
                  <a:pt x="4880" y="5771"/>
                  <a:pt x="4880" y="4426"/>
                </a:cubicBezTo>
                <a:cubicBezTo>
                  <a:pt x="4880" y="3528"/>
                  <a:pt x="3922" y="2150"/>
                  <a:pt x="3222" y="1145"/>
                </a:cubicBezTo>
                <a:close/>
              </a:path>
            </a:pathLst>
          </a:custGeom>
          <a:gradFill>
            <a:gsLst>
              <a:gs pos="0">
                <a:schemeClr val="accent2">
                  <a:lumMod val="75000"/>
                  <a:alpha val="5000"/>
                </a:schemeClr>
              </a:gs>
              <a:gs pos="100000">
                <a:schemeClr val="bg1">
                  <a:alpha val="65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266218" y="2820981"/>
            <a:ext cx="11304752" cy="2166040"/>
          </a:xfrm>
          <a:prstGeom prst="rect">
            <a:avLst/>
          </a:prstGeom>
          <a:noFill/>
          <a:ln>
            <a:noFill/>
          </a:ln>
        </p:spPr>
        <p:txBody>
          <a:bodyPr vert="horz" wrap="square" lIns="0" tIns="0" rIns="0" bIns="0" rtlCol="0" anchor="t"/>
          <a:lstStyle/>
          <a:p>
            <a:pPr algn="ctr">
              <a:lnSpc>
                <a:spcPct val="150000"/>
              </a:lnSpc>
            </a:pPr>
            <a:r>
              <a:rPr kumimoji="1" lang="en-US" altLang="ja-JP" sz="6600" b="1" dirty="0">
                <a:solidFill>
                  <a:srgbClr val="002FA7"/>
                </a:solidFill>
                <a:latin typeface="Meiryo UI" panose="020B0604030504040204" pitchFamily="50" charset="-128"/>
                <a:ea typeface="Meiryo UI" panose="020B0604030504040204" pitchFamily="50" charset="-128"/>
              </a:rPr>
              <a:t>2025</a:t>
            </a:r>
            <a:r>
              <a:rPr kumimoji="1" lang="ja-JP" altLang="en-US" sz="6600" b="1" dirty="0">
                <a:solidFill>
                  <a:srgbClr val="002FA7"/>
                </a:solidFill>
                <a:latin typeface="Meiryo UI" panose="020B0604030504040204" pitchFamily="50" charset="-128"/>
                <a:ea typeface="Meiryo UI" panose="020B0604030504040204" pitchFamily="50" charset="-128"/>
              </a:rPr>
              <a:t>年時点での具体的な効果</a:t>
            </a:r>
            <a:endParaRPr kumimoji="1" lang="zh-CN" altLang="en-US" sz="6600" b="1" dirty="0">
              <a:solidFill>
                <a:srgbClr val="002FA7"/>
              </a:solidFill>
              <a:latin typeface="Meiryo UI" panose="020B0604030504040204" pitchFamily="50" charset="-128"/>
              <a:ea typeface="Meiryo UI" panose="020B0604030504040204" pitchFamily="50"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a:extLst>
              <a:ext uri="{FF2B5EF4-FFF2-40B4-BE49-F238E27FC236}">
                <a16:creationId xmlns:a16="http://schemas.microsoft.com/office/drawing/2014/main" id="{65F3D711-D024-460B-BD9E-3880F766F432}"/>
              </a:ext>
            </a:extLst>
          </p:cNvPr>
          <p:cNvSpPr txBox="1"/>
          <p:nvPr/>
        </p:nvSpPr>
        <p:spPr>
          <a:xfrm rot="5400000">
            <a:off x="29001" y="322115"/>
            <a:ext cx="612000" cy="327102"/>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a:extLst>
              <a:ext uri="{FF2B5EF4-FFF2-40B4-BE49-F238E27FC236}">
                <a16:creationId xmlns:a16="http://schemas.microsoft.com/office/drawing/2014/main" id="{B92FF3E2-BB25-446F-BE1C-990F92722E72}"/>
              </a:ext>
            </a:extLst>
          </p:cNvPr>
          <p:cNvSpPr txBox="1"/>
          <p:nvPr/>
        </p:nvSpPr>
        <p:spPr>
          <a:xfrm rot="5400000">
            <a:off x="3038847" y="-2214335"/>
            <a:ext cx="612000" cy="5400000"/>
          </a:xfrm>
          <a:prstGeom prst="round2SameRect">
            <a:avLst>
              <a:gd name="adj1" fmla="val 50000"/>
              <a:gd name="adj2" fmla="val 0"/>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a:extLst>
              <a:ext uri="{FF2B5EF4-FFF2-40B4-BE49-F238E27FC236}">
                <a16:creationId xmlns:a16="http://schemas.microsoft.com/office/drawing/2014/main" id="{6D23B402-CFF4-47BF-9261-D51E4B354B20}"/>
              </a:ext>
            </a:extLst>
          </p:cNvPr>
          <p:cNvSpPr txBox="1"/>
          <p:nvPr/>
        </p:nvSpPr>
        <p:spPr>
          <a:xfrm>
            <a:off x="831851" y="251666"/>
            <a:ext cx="5111750" cy="468000"/>
          </a:xfrm>
          <a:prstGeom prst="rect">
            <a:avLst/>
          </a:prstGeom>
          <a:noFill/>
          <a:ln>
            <a:noFill/>
          </a:ln>
        </p:spPr>
        <p:txBody>
          <a:bodyPr vert="horz" wrap="square" lIns="0" tIns="0" rIns="0" bIns="0" rtlCol="0" anchor="ctr"/>
          <a:lstStyle/>
          <a:p>
            <a:pPr algn="l">
              <a:lnSpc>
                <a:spcPct val="110000"/>
              </a:lnSpc>
            </a:pPr>
            <a:r>
              <a:rPr kumimoji="1" lang="ja-JP" altLang="en-US" sz="3200" b="1" dirty="0">
                <a:ln w="12700">
                  <a:noFill/>
                </a:ln>
                <a:solidFill>
                  <a:srgbClr val="002FA7"/>
                </a:solidFill>
                <a:latin typeface="Meiryo UI" panose="020B0604030504040204" pitchFamily="50" charset="-128"/>
                <a:ea typeface="Meiryo UI" panose="020B0604030504040204" pitchFamily="50" charset="-128"/>
                <a:cs typeface="NotoSansJP-Bold"/>
              </a:rPr>
              <a:t>海の効果</a:t>
            </a:r>
            <a:endParaRPr kumimoji="1" lang="zh-CN" altLang="en-US" sz="3200" b="1" dirty="0">
              <a:solidFill>
                <a:srgbClr val="002FA7"/>
              </a:solidFill>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79C6BD14-724D-4061-9DE7-8FFC4D0A8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1770"/>
            <a:ext cx="3634740" cy="2646730"/>
          </a:xfrm>
          <a:prstGeom prst="rect">
            <a:avLst/>
          </a:prstGeom>
        </p:spPr>
      </p:pic>
      <p:pic>
        <p:nvPicPr>
          <p:cNvPr id="9" name="図 8">
            <a:extLst>
              <a:ext uri="{FF2B5EF4-FFF2-40B4-BE49-F238E27FC236}">
                <a16:creationId xmlns:a16="http://schemas.microsoft.com/office/drawing/2014/main" id="{F579330A-8888-4897-AFFB-C5E8526CA8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28500"/>
            <a:ext cx="3634740" cy="2929500"/>
          </a:xfrm>
          <a:prstGeom prst="rect">
            <a:avLst/>
          </a:prstGeom>
        </p:spPr>
      </p:pic>
      <p:graphicFrame>
        <p:nvGraphicFramePr>
          <p:cNvPr id="10" name="図表 9">
            <a:extLst>
              <a:ext uri="{FF2B5EF4-FFF2-40B4-BE49-F238E27FC236}">
                <a16:creationId xmlns:a16="http://schemas.microsoft.com/office/drawing/2014/main" id="{712F404C-D9E8-4BAA-BC0A-08A9BEF0B33B}"/>
              </a:ext>
            </a:extLst>
          </p:cNvPr>
          <p:cNvGraphicFramePr/>
          <p:nvPr>
            <p:extLst>
              <p:ext uri="{D42A27DB-BD31-4B8C-83A1-F6EECF244321}">
                <p14:modId xmlns:p14="http://schemas.microsoft.com/office/powerpoint/2010/main" val="3784117359"/>
              </p:ext>
            </p:extLst>
          </p:nvPr>
        </p:nvGraphicFramePr>
        <p:xfrm>
          <a:off x="3716333" y="1259668"/>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6077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a:extLst>
              <a:ext uri="{FF2B5EF4-FFF2-40B4-BE49-F238E27FC236}">
                <a16:creationId xmlns:a16="http://schemas.microsoft.com/office/drawing/2014/main" id="{65F3D711-D024-460B-BD9E-3880F766F432}"/>
              </a:ext>
            </a:extLst>
          </p:cNvPr>
          <p:cNvSpPr txBox="1"/>
          <p:nvPr/>
        </p:nvSpPr>
        <p:spPr>
          <a:xfrm rot="5400000">
            <a:off x="29001" y="322115"/>
            <a:ext cx="612000" cy="327102"/>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a:extLst>
              <a:ext uri="{FF2B5EF4-FFF2-40B4-BE49-F238E27FC236}">
                <a16:creationId xmlns:a16="http://schemas.microsoft.com/office/drawing/2014/main" id="{B92FF3E2-BB25-446F-BE1C-990F92722E72}"/>
              </a:ext>
            </a:extLst>
          </p:cNvPr>
          <p:cNvSpPr txBox="1"/>
          <p:nvPr/>
        </p:nvSpPr>
        <p:spPr>
          <a:xfrm rot="5400000">
            <a:off x="3038847" y="-2214335"/>
            <a:ext cx="612000" cy="5400000"/>
          </a:xfrm>
          <a:prstGeom prst="round2SameRect">
            <a:avLst>
              <a:gd name="adj1" fmla="val 50000"/>
              <a:gd name="adj2" fmla="val 0"/>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a:extLst>
              <a:ext uri="{FF2B5EF4-FFF2-40B4-BE49-F238E27FC236}">
                <a16:creationId xmlns:a16="http://schemas.microsoft.com/office/drawing/2014/main" id="{DC979AA7-B9C6-4C65-871D-69BC9236299E}"/>
              </a:ext>
            </a:extLst>
          </p:cNvPr>
          <p:cNvSpPr txBox="1"/>
          <p:nvPr/>
        </p:nvSpPr>
        <p:spPr>
          <a:xfrm>
            <a:off x="831851" y="251666"/>
            <a:ext cx="5085624" cy="468000"/>
          </a:xfrm>
          <a:prstGeom prst="rect">
            <a:avLst/>
          </a:prstGeom>
          <a:noFill/>
          <a:ln>
            <a:noFill/>
          </a:ln>
        </p:spPr>
        <p:txBody>
          <a:bodyPr vert="horz" wrap="square" lIns="0" tIns="0" rIns="0" bIns="0" rtlCol="0" anchor="ctr"/>
          <a:lstStyle/>
          <a:p>
            <a:pPr>
              <a:lnSpc>
                <a:spcPct val="110000"/>
              </a:lnSpc>
            </a:pPr>
            <a:r>
              <a:rPr kumimoji="1" lang="ja-JP" altLang="en-US" sz="3200" b="1" dirty="0">
                <a:ln w="12700">
                  <a:noFill/>
                </a:ln>
                <a:solidFill>
                  <a:srgbClr val="002FA7"/>
                </a:solidFill>
                <a:latin typeface="Meiryo UI" panose="020B0604030504040204" pitchFamily="50" charset="-128"/>
                <a:ea typeface="Meiryo UI" panose="020B0604030504040204" pitchFamily="50" charset="-128"/>
                <a:cs typeface="NotoSansJP-Bold"/>
              </a:rPr>
              <a:t>その他の効果</a:t>
            </a:r>
            <a:endParaRPr kumimoji="1" lang="zh-CN" altLang="en-US" sz="3200" b="1" dirty="0">
              <a:solidFill>
                <a:srgbClr val="002FA7"/>
              </a:solidFill>
              <a:latin typeface="Meiryo UI" panose="020B0604030504040204" pitchFamily="50" charset="-128"/>
              <a:ea typeface="Meiryo UI" panose="020B0604030504040204" pitchFamily="50" charset="-128"/>
            </a:endParaRPr>
          </a:p>
        </p:txBody>
      </p:sp>
      <p:graphicFrame>
        <p:nvGraphicFramePr>
          <p:cNvPr id="14" name="図表 13">
            <a:extLst>
              <a:ext uri="{FF2B5EF4-FFF2-40B4-BE49-F238E27FC236}">
                <a16:creationId xmlns:a16="http://schemas.microsoft.com/office/drawing/2014/main" id="{A87795EE-4452-458F-AFE8-7143F9DDAF4E}"/>
              </a:ext>
            </a:extLst>
          </p:cNvPr>
          <p:cNvGraphicFramePr/>
          <p:nvPr>
            <p:extLst>
              <p:ext uri="{D42A27DB-BD31-4B8C-83A1-F6EECF244321}">
                <p14:modId xmlns:p14="http://schemas.microsoft.com/office/powerpoint/2010/main" val="410112521"/>
              </p:ext>
            </p:extLst>
          </p:nvPr>
        </p:nvGraphicFramePr>
        <p:xfrm>
          <a:off x="4384582" y="1069406"/>
          <a:ext cx="7629024" cy="5238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図 14">
            <a:extLst>
              <a:ext uri="{FF2B5EF4-FFF2-40B4-BE49-F238E27FC236}">
                <a16:creationId xmlns:a16="http://schemas.microsoft.com/office/drawing/2014/main" id="{A9F45222-BCF0-4399-A9E4-65B9BE12EC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069406"/>
            <a:ext cx="4226858" cy="2901154"/>
          </a:xfrm>
          <a:prstGeom prst="rect">
            <a:avLst/>
          </a:prstGeom>
        </p:spPr>
      </p:pic>
      <p:pic>
        <p:nvPicPr>
          <p:cNvPr id="16" name="図 15">
            <a:extLst>
              <a:ext uri="{FF2B5EF4-FFF2-40B4-BE49-F238E27FC236}">
                <a16:creationId xmlns:a16="http://schemas.microsoft.com/office/drawing/2014/main" id="{50B34032-1EC9-4E03-8E0C-95B9A30E48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836820"/>
            <a:ext cx="4226858" cy="3021178"/>
          </a:xfrm>
          <a:prstGeom prst="rect">
            <a:avLst/>
          </a:prstGeom>
        </p:spPr>
      </p:pic>
    </p:spTree>
    <p:extLst>
      <p:ext uri="{BB962C8B-B14F-4D97-AF65-F5344CB8AC3E}">
        <p14:creationId xmlns:p14="http://schemas.microsoft.com/office/powerpoint/2010/main" val="118730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theme/theme1.xml><?xml version="1.0" encoding="utf-8"?>
<a:theme xmlns:a="http://schemas.openxmlformats.org/drawingml/2006/main" name="しずく">
  <a:themeElements>
    <a:clrScheme name="しずく">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しず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しず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467</TotalTime>
  <Words>1039</Words>
  <Application>Microsoft Office PowerPoint</Application>
  <PresentationFormat>ワイド画面</PresentationFormat>
  <Paragraphs>89</Paragraphs>
  <Slides>13</Slides>
  <Notes>11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13</vt:i4>
      </vt:variant>
    </vt:vector>
  </HeadingPairs>
  <TitlesOfParts>
    <vt:vector size="23" baseType="lpstr">
      <vt:lpstr>Tw Cen MT</vt:lpstr>
      <vt:lpstr>Arial</vt:lpstr>
      <vt:lpstr>宋体</vt:lpstr>
      <vt:lpstr>Meiryo UI</vt:lpstr>
      <vt:lpstr>Source Han Sans</vt:lpstr>
      <vt:lpstr>NotoSansJP-Bold</vt:lpstr>
      <vt:lpstr>OPPOSans L</vt:lpstr>
      <vt:lpstr>ＭＳ Ｐゴシック</vt:lpstr>
      <vt:lpstr>游ゴシック</vt:lpstr>
      <vt:lpstr>しずく</vt:lpstr>
      <vt:lpstr>PowerPoint プレゼンテーション</vt:lpstr>
      <vt:lpstr>PowerPoint プレゼンテーション</vt:lpstr>
      <vt:lpstr>PowerPoint プレゼンテーション</vt:lpstr>
      <vt:lpstr>2006年相模湾の海の森再生計画発足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相模湾の海の森の再生は　　全国モデルへと昇格しつつある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user1</dc:creator>
  <cp:lastModifiedBy>user1</cp:lastModifiedBy>
  <cp:revision>56</cp:revision>
  <dcterms:modified xsi:type="dcterms:W3CDTF">2025-04-30T01:59:18Z</dcterms:modified>
</cp:coreProperties>
</file>